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94" r:id="rId3"/>
    <p:sldId id="442" r:id="rId4"/>
    <p:sldId id="428" r:id="rId5"/>
    <p:sldId id="441" r:id="rId6"/>
    <p:sldId id="451" r:id="rId7"/>
    <p:sldId id="443" r:id="rId8"/>
    <p:sldId id="447" r:id="rId9"/>
    <p:sldId id="448" r:id="rId10"/>
    <p:sldId id="445" r:id="rId11"/>
    <p:sldId id="453" r:id="rId12"/>
    <p:sldId id="446" r:id="rId13"/>
    <p:sldId id="409" r:id="rId14"/>
    <p:sldId id="416" r:id="rId15"/>
    <p:sldId id="424" r:id="rId16"/>
    <p:sldId id="395" r:id="rId17"/>
    <p:sldId id="404" r:id="rId18"/>
    <p:sldId id="452" r:id="rId19"/>
    <p:sldId id="400" r:id="rId20"/>
    <p:sldId id="421" r:id="rId21"/>
    <p:sldId id="418" r:id="rId22"/>
    <p:sldId id="450" r:id="rId23"/>
    <p:sldId id="408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CC0000"/>
    <a:srgbClr val="CCFFCC"/>
    <a:srgbClr val="CCFF66"/>
    <a:srgbClr val="FFCCCC"/>
    <a:srgbClr val="800000"/>
    <a:srgbClr val="FFFF66"/>
    <a:srgbClr val="FFCC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695" autoAdjust="0"/>
    <p:restoredTop sz="94748" autoAdjust="0"/>
  </p:normalViewPr>
  <p:slideViewPr>
    <p:cSldViewPr>
      <p:cViewPr>
        <p:scale>
          <a:sx n="47" d="100"/>
          <a:sy n="47" d="100"/>
        </p:scale>
        <p:origin x="-546" y="-1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72F77-4F28-4DE7-B6D0-4B7CFE17EFC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D5EC3-6B7F-4E45-A265-9837D0E3661C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по математике: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базовый уровень,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 профильный уровень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C03BBB7F-5D1B-4F46-AB22-6C90ABE851E0}" type="parTrans" cxnId="{23422837-CF2A-4465-B4E9-24A7D4578E0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24194A0C-FFB7-406D-8F89-1E3960E98A97}" type="sibTrans" cxnId="{23422837-CF2A-4465-B4E9-24A7D4578E0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14E2F6B-C60B-4696-8425-6F1B8DA7A106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ЕГЭ по 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иностранным языкам: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письменный экзамен, устный экзамен (2 дня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C41BBB4-379D-47D9-B34A-37149194CC63}" type="parTrans" cxnId="{62D98ACB-2DCD-47A0-AF54-E39D7E20184A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2BAD810-AE88-4952-8DC4-4F9E5FE7C187}" type="sibTrans" cxnId="{62D98ACB-2DCD-47A0-AF54-E39D7E20184A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58F6D23A-4F6F-42CE-94E6-F036E848E591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algn="ctr"/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с учебных предметов «География» и «Информатика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и ИКТ»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17DCB04-AC3A-4DB9-8697-8E5D2339ECDF}" type="parTrans" cxnId="{D8146C21-75D8-4D2F-BB27-23C4D23D8B6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3A761DBC-0D62-410F-8991-33CD90A17570}" type="sibTrans" cxnId="{D8146C21-75D8-4D2F-BB27-23C4D23D8B6B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31A12DA-BAA6-41A6-B341-8DA49801B4C1}">
      <dgm:prSet custT="1"/>
      <dgm:spPr/>
      <dgm:t>
        <a:bodyPr/>
        <a:lstStyle/>
        <a:p>
          <a:pPr algn="ctr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algn="ctr"/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ОГЭ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с учебного предмета «Иностранные языки» (26 и 27 мая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b="0" dirty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2290273-8B72-4793-B46C-436432D3CA31}" type="parTrans" cxnId="{889004AA-F52E-4713-B819-476F79F1AD88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5837EF5-4466-42BB-9BA1-DFED6C4CD97D}" type="sibTrans" cxnId="{889004AA-F52E-4713-B819-476F79F1AD88}">
      <dgm:prSet/>
      <dgm:spPr/>
      <dgm:t>
        <a:bodyPr/>
        <a:lstStyle/>
        <a:p>
          <a:pPr algn="ctr"/>
          <a:endParaRPr lang="ru-RU" sz="1400" b="1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8F65A7-D399-449D-954E-EC86539197D5}" type="pres">
      <dgm:prSet presAssocID="{47972F77-4F28-4DE7-B6D0-4B7CFE17EF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79EC3E-881F-4BB4-BDF1-ECDB28D6CD35}" type="pres">
      <dgm:prSet presAssocID="{FF4D5EC3-6B7F-4E45-A265-9837D0E3661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624A-137B-48E3-BCE8-AD702756DC36}" type="pres">
      <dgm:prSet presAssocID="{24194A0C-FFB7-406D-8F89-1E3960E98A97}" presName="spacer" presStyleCnt="0"/>
      <dgm:spPr/>
    </dgm:pt>
    <dgm:pt modelId="{A28B71B2-90E6-498B-83FF-5E687776DF94}" type="pres">
      <dgm:prSet presAssocID="{A14E2F6B-C60B-4696-8425-6F1B8DA7A10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3EDB9-4935-4F67-88D9-63D0A31A52DD}" type="pres">
      <dgm:prSet presAssocID="{A2BAD810-AE88-4952-8DC4-4F9E5FE7C187}" presName="spacer" presStyleCnt="0"/>
      <dgm:spPr/>
    </dgm:pt>
    <dgm:pt modelId="{B4322032-B0B1-4418-BEA1-15CD24DC57A7}" type="pres">
      <dgm:prSet presAssocID="{58F6D23A-4F6F-42CE-94E6-F036E848E59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CA7F-BD4D-4CEA-9634-6B6DF849F736}" type="pres">
      <dgm:prSet presAssocID="{3A761DBC-0D62-410F-8991-33CD90A17570}" presName="spacer" presStyleCnt="0"/>
      <dgm:spPr/>
    </dgm:pt>
    <dgm:pt modelId="{0BFADD11-9938-44C8-A4F2-2F6B2F9FCAAD}" type="pres">
      <dgm:prSet presAssocID="{931A12DA-BAA6-41A6-B341-8DA49801B4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422837-CF2A-4465-B4E9-24A7D4578E0B}" srcId="{47972F77-4F28-4DE7-B6D0-4B7CFE17EFC6}" destId="{FF4D5EC3-6B7F-4E45-A265-9837D0E3661C}" srcOrd="0" destOrd="0" parTransId="{C03BBB7F-5D1B-4F46-AB22-6C90ABE851E0}" sibTransId="{24194A0C-FFB7-406D-8F89-1E3960E98A97}"/>
    <dgm:cxn modelId="{62D98ACB-2DCD-47A0-AF54-E39D7E20184A}" srcId="{47972F77-4F28-4DE7-B6D0-4B7CFE17EFC6}" destId="{A14E2F6B-C60B-4696-8425-6F1B8DA7A106}" srcOrd="1" destOrd="0" parTransId="{1C41BBB4-379D-47D9-B34A-37149194CC63}" sibTransId="{A2BAD810-AE88-4952-8DC4-4F9E5FE7C187}"/>
    <dgm:cxn modelId="{E88D37D2-809F-4FA8-ADE1-E01982665044}" type="presOf" srcId="{931A12DA-BAA6-41A6-B341-8DA49801B4C1}" destId="{0BFADD11-9938-44C8-A4F2-2F6B2F9FCAAD}" srcOrd="0" destOrd="0" presId="urn:microsoft.com/office/officeart/2005/8/layout/vList2"/>
    <dgm:cxn modelId="{D8146C21-75D8-4D2F-BB27-23C4D23D8B6B}" srcId="{47972F77-4F28-4DE7-B6D0-4B7CFE17EFC6}" destId="{58F6D23A-4F6F-42CE-94E6-F036E848E591}" srcOrd="2" destOrd="0" parTransId="{B17DCB04-AC3A-4DB9-8697-8E5D2339ECDF}" sibTransId="{3A761DBC-0D62-410F-8991-33CD90A17570}"/>
    <dgm:cxn modelId="{22D6BDAA-79DB-47AB-9698-C7915FAC6B45}" type="presOf" srcId="{A14E2F6B-C60B-4696-8425-6F1B8DA7A106}" destId="{A28B71B2-90E6-498B-83FF-5E687776DF94}" srcOrd="0" destOrd="0" presId="urn:microsoft.com/office/officeart/2005/8/layout/vList2"/>
    <dgm:cxn modelId="{CA2CC28C-970B-42A5-863A-B82726E45B97}" type="presOf" srcId="{58F6D23A-4F6F-42CE-94E6-F036E848E591}" destId="{B4322032-B0B1-4418-BEA1-15CD24DC57A7}" srcOrd="0" destOrd="0" presId="urn:microsoft.com/office/officeart/2005/8/layout/vList2"/>
    <dgm:cxn modelId="{200F3D0A-A0E0-4C3E-B3B0-6B23D854F385}" type="presOf" srcId="{47972F77-4F28-4DE7-B6D0-4B7CFE17EFC6}" destId="{9D8F65A7-D399-449D-954E-EC86539197D5}" srcOrd="0" destOrd="0" presId="urn:microsoft.com/office/officeart/2005/8/layout/vList2"/>
    <dgm:cxn modelId="{747EBC94-6798-4871-9A16-26EB77A8A84C}" type="presOf" srcId="{FF4D5EC3-6B7F-4E45-A265-9837D0E3661C}" destId="{E379EC3E-881F-4BB4-BDF1-ECDB28D6CD35}" srcOrd="0" destOrd="0" presId="urn:microsoft.com/office/officeart/2005/8/layout/vList2"/>
    <dgm:cxn modelId="{889004AA-F52E-4713-B819-476F79F1AD88}" srcId="{47972F77-4F28-4DE7-B6D0-4B7CFE17EFC6}" destId="{931A12DA-BAA6-41A6-B341-8DA49801B4C1}" srcOrd="3" destOrd="0" parTransId="{02290273-8B72-4793-B46C-436432D3CA31}" sibTransId="{15837EF5-4466-42BB-9BA1-DFED6C4CD97D}"/>
    <dgm:cxn modelId="{73C2CA9A-F1CD-4B8D-9B51-4454A9521938}" type="presParOf" srcId="{9D8F65A7-D399-449D-954E-EC86539197D5}" destId="{E379EC3E-881F-4BB4-BDF1-ECDB28D6CD35}" srcOrd="0" destOrd="0" presId="urn:microsoft.com/office/officeart/2005/8/layout/vList2"/>
    <dgm:cxn modelId="{EA7F524D-069E-4C74-AA68-1DA91D8B6A25}" type="presParOf" srcId="{9D8F65A7-D399-449D-954E-EC86539197D5}" destId="{2158624A-137B-48E3-BCE8-AD702756DC36}" srcOrd="1" destOrd="0" presId="urn:microsoft.com/office/officeart/2005/8/layout/vList2"/>
    <dgm:cxn modelId="{E492E45C-E2C9-4A59-AC2A-03229B4ADF95}" type="presParOf" srcId="{9D8F65A7-D399-449D-954E-EC86539197D5}" destId="{A28B71B2-90E6-498B-83FF-5E687776DF94}" srcOrd="2" destOrd="0" presId="urn:microsoft.com/office/officeart/2005/8/layout/vList2"/>
    <dgm:cxn modelId="{280CCE86-3347-4C53-9056-91BA9A72B34E}" type="presParOf" srcId="{9D8F65A7-D399-449D-954E-EC86539197D5}" destId="{3783EDB9-4935-4F67-88D9-63D0A31A52DD}" srcOrd="3" destOrd="0" presId="urn:microsoft.com/office/officeart/2005/8/layout/vList2"/>
    <dgm:cxn modelId="{446075BF-022F-42AB-B556-F4D1B5D42756}" type="presParOf" srcId="{9D8F65A7-D399-449D-954E-EC86539197D5}" destId="{B4322032-B0B1-4418-BEA1-15CD24DC57A7}" srcOrd="4" destOrd="0" presId="urn:microsoft.com/office/officeart/2005/8/layout/vList2"/>
    <dgm:cxn modelId="{4C358A9D-8A3C-4A39-8452-35ED15D04A54}" type="presParOf" srcId="{9D8F65A7-D399-449D-954E-EC86539197D5}" destId="{F4C8CA7F-BD4D-4CEA-9634-6B6DF849F736}" srcOrd="5" destOrd="0" presId="urn:microsoft.com/office/officeart/2005/8/layout/vList2"/>
    <dgm:cxn modelId="{7EC85ECC-45AA-4CEF-99DA-8E070B0482F5}" type="presParOf" srcId="{9D8F65A7-D399-449D-954E-EC86539197D5}" destId="{0BFADD11-9938-44C8-A4F2-2F6B2F9FCAA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7A7242-4E7F-49EB-AA9C-E7E49EB86B02}" type="doc">
      <dgm:prSet loTypeId="urn:microsoft.com/office/officeart/2005/8/layout/vList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CC1BAA0-20E6-40BE-A65F-8C2701EDB10F}">
      <dgm:prSet custT="1"/>
      <dgm:spPr/>
      <dgm:t>
        <a:bodyPr anchor="ctr"/>
        <a:lstStyle/>
        <a:p>
          <a:pPr algn="ctr" rtl="0"/>
          <a:r>
            <a:rPr lang="ru-RU" sz="2800" b="1" dirty="0" smtClean="0">
              <a:latin typeface="Cambria" panose="02040503050406030204" pitchFamily="18" charset="0"/>
            </a:rPr>
            <a:t>ЕГЭ и ГВЭ-11</a:t>
          </a:r>
          <a:endParaRPr lang="ru-RU" sz="2800" dirty="0">
            <a:latin typeface="Cambria" panose="02040503050406030204" pitchFamily="18" charset="0"/>
          </a:endParaRPr>
        </a:p>
      </dgm:t>
    </dgm:pt>
    <dgm:pt modelId="{019D7758-32E9-418E-B3D9-FF85DD9B7238}" type="parTrans" cxnId="{CE8EE253-30FB-4905-B07B-BD37A1B615C4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E2FE00C1-D711-47F8-A819-63F6C23EA5B3}" type="sibTrans" cxnId="{CE8EE253-30FB-4905-B07B-BD37A1B615C4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5CD95BE1-DB7B-4FDC-9654-474C4F814B6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21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марта 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11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апреля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B916E78-F152-4782-865E-0363533FB32A}" type="parTrans" cxnId="{BD7880E6-E751-4038-876E-2A24A654AA2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6FB917CC-0FCB-440E-878C-652227C34E17}" type="sibTrans" cxnId="{BD7880E6-E751-4038-876E-2A24A654AA2D}">
      <dgm:prSet/>
      <dgm:spPr/>
      <dgm:t>
        <a:bodyPr/>
        <a:lstStyle/>
        <a:p>
          <a:endParaRPr lang="ru-RU">
            <a:latin typeface="Cambria" panose="02040503050406030204" pitchFamily="18" charset="0"/>
          </a:endParaRPr>
        </a:p>
      </dgm:t>
    </dgm:pt>
    <dgm:pt modelId="{9A9C0C91-A351-449C-A6E4-15E7B098B27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мая 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июля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3C3C1AD-4DA5-4759-B872-9A93547F4311}" type="parTrans" cxnId="{B944BFF2-DA39-4D54-9500-AC98B522D46F}">
      <dgm:prSet/>
      <dgm:spPr/>
      <dgm:t>
        <a:bodyPr/>
        <a:lstStyle/>
        <a:p>
          <a:endParaRPr lang="ru-RU"/>
        </a:p>
      </dgm:t>
    </dgm:pt>
    <dgm:pt modelId="{47701A16-C3D6-450C-8379-EF038F6CCB49}" type="sibTrans" cxnId="{B944BFF2-DA39-4D54-9500-AC98B522D46F}">
      <dgm:prSet/>
      <dgm:spPr/>
      <dgm:t>
        <a:bodyPr/>
        <a:lstStyle/>
        <a:p>
          <a:endParaRPr lang="ru-RU"/>
        </a:p>
      </dgm:t>
    </dgm:pt>
    <dgm:pt modelId="{3D721EC2-99C5-4620-AB1B-ED18B2FCEA9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  с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4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15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сентября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F012C856-1D90-4028-B176-48E77D66A8DA}" type="parTrans" cxnId="{85B6ECDA-37F6-407B-B0C9-4B896953EAD7}">
      <dgm:prSet/>
      <dgm:spPr/>
      <dgm:t>
        <a:bodyPr/>
        <a:lstStyle/>
        <a:p>
          <a:endParaRPr lang="ru-RU"/>
        </a:p>
      </dgm:t>
    </dgm:pt>
    <dgm:pt modelId="{21DE02E6-BEE8-4DD9-9F5D-0E14683FDB26}" type="sibTrans" cxnId="{85B6ECDA-37F6-407B-B0C9-4B896953EAD7}">
      <dgm:prSet/>
      <dgm:spPr/>
      <dgm:t>
        <a:bodyPr/>
        <a:lstStyle/>
        <a:p>
          <a:endParaRPr lang="ru-RU"/>
        </a:p>
      </dgm:t>
    </dgm:pt>
    <dgm:pt modelId="{D3F4D5FC-AB82-49EC-A1CD-F22A050387C9}" type="pres">
      <dgm:prSet presAssocID="{4C7A7242-4E7F-49EB-AA9C-E7E49EB8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6C59BA-4ED5-4500-80F4-2638684F61B3}" type="pres">
      <dgm:prSet presAssocID="{1CC1BAA0-20E6-40BE-A65F-8C2701EDB10F}" presName="parentText" presStyleLbl="node1" presStyleIdx="0" presStyleCnt="1" custScaleY="39134" custLinFactNeighborY="-211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26C99-9F16-48D8-8F35-31AD5D29819C}" type="pres">
      <dgm:prSet presAssocID="{1CC1BAA0-20E6-40BE-A65F-8C2701EDB10F}" presName="childText" presStyleLbl="revTx" presStyleIdx="0" presStyleCnt="1" custScaleY="68972" custLinFactNeighborY="-3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8EE253-30FB-4905-B07B-BD37A1B615C4}" srcId="{4C7A7242-4E7F-49EB-AA9C-E7E49EB86B02}" destId="{1CC1BAA0-20E6-40BE-A65F-8C2701EDB10F}" srcOrd="0" destOrd="0" parTransId="{019D7758-32E9-418E-B3D9-FF85DD9B7238}" sibTransId="{E2FE00C1-D711-47F8-A819-63F6C23EA5B3}"/>
    <dgm:cxn modelId="{85B6ECDA-37F6-407B-B0C9-4B896953EAD7}" srcId="{1CC1BAA0-20E6-40BE-A65F-8C2701EDB10F}" destId="{3D721EC2-99C5-4620-AB1B-ED18B2FCEA97}" srcOrd="2" destOrd="0" parTransId="{F012C856-1D90-4028-B176-48E77D66A8DA}" sibTransId="{21DE02E6-BEE8-4DD9-9F5D-0E14683FDB26}"/>
    <dgm:cxn modelId="{B2D7F587-55D0-4643-9C9B-88B65A8DFAD6}" type="presOf" srcId="{5CD95BE1-DB7B-4FDC-9654-474C4F814B6D}" destId="{14A26C99-9F16-48D8-8F35-31AD5D29819C}" srcOrd="0" destOrd="0" presId="urn:microsoft.com/office/officeart/2005/8/layout/vList2"/>
    <dgm:cxn modelId="{C32072FD-C840-4BFC-8276-0F2FB36D0858}" type="presOf" srcId="{1CC1BAA0-20E6-40BE-A65F-8C2701EDB10F}" destId="{B26C59BA-4ED5-4500-80F4-2638684F61B3}" srcOrd="0" destOrd="0" presId="urn:microsoft.com/office/officeart/2005/8/layout/vList2"/>
    <dgm:cxn modelId="{BD7880E6-E751-4038-876E-2A24A654AA2D}" srcId="{1CC1BAA0-20E6-40BE-A65F-8C2701EDB10F}" destId="{5CD95BE1-DB7B-4FDC-9654-474C4F814B6D}" srcOrd="0" destOrd="0" parTransId="{AB916E78-F152-4782-865E-0363533FB32A}" sibTransId="{6FB917CC-0FCB-440E-878C-652227C34E17}"/>
    <dgm:cxn modelId="{EC63D088-82CD-453A-AE56-CDB5E21561A2}" type="presOf" srcId="{4C7A7242-4E7F-49EB-AA9C-E7E49EB86B02}" destId="{D3F4D5FC-AB82-49EC-A1CD-F22A050387C9}" srcOrd="0" destOrd="0" presId="urn:microsoft.com/office/officeart/2005/8/layout/vList2"/>
    <dgm:cxn modelId="{B944BFF2-DA39-4D54-9500-AC98B522D46F}" srcId="{1CC1BAA0-20E6-40BE-A65F-8C2701EDB10F}" destId="{9A9C0C91-A351-449C-A6E4-15E7B098B272}" srcOrd="1" destOrd="0" parTransId="{63C3C1AD-4DA5-4759-B872-9A93547F4311}" sibTransId="{47701A16-C3D6-450C-8379-EF038F6CCB49}"/>
    <dgm:cxn modelId="{C71C80DA-D4ED-4C9B-AE10-5B5AD01A22C7}" type="presOf" srcId="{9A9C0C91-A351-449C-A6E4-15E7B098B272}" destId="{14A26C99-9F16-48D8-8F35-31AD5D29819C}" srcOrd="0" destOrd="1" presId="urn:microsoft.com/office/officeart/2005/8/layout/vList2"/>
    <dgm:cxn modelId="{056319C1-BA14-4865-8757-4783ED2CD1D3}" type="presOf" srcId="{3D721EC2-99C5-4620-AB1B-ED18B2FCEA97}" destId="{14A26C99-9F16-48D8-8F35-31AD5D29819C}" srcOrd="0" destOrd="2" presId="urn:microsoft.com/office/officeart/2005/8/layout/vList2"/>
    <dgm:cxn modelId="{D85969A4-5CB6-4A09-A925-6AE095579A07}" type="presParOf" srcId="{D3F4D5FC-AB82-49EC-A1CD-F22A050387C9}" destId="{B26C59BA-4ED5-4500-80F4-2638684F61B3}" srcOrd="0" destOrd="0" presId="urn:microsoft.com/office/officeart/2005/8/layout/vList2"/>
    <dgm:cxn modelId="{3148480C-22A5-4A3C-90BA-2A3ED8A7F965}" type="presParOf" srcId="{D3F4D5FC-AB82-49EC-A1CD-F22A050387C9}" destId="{14A26C99-9F16-48D8-8F35-31AD5D29819C}" srcOrd="1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A7242-4E7F-49EB-AA9C-E7E49EB86B02}" type="doc">
      <dgm:prSet loTypeId="urn:microsoft.com/office/officeart/2005/8/layout/vList2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CC1BAA0-20E6-40BE-A65F-8C2701EDB10F}">
      <dgm:prSet custT="1"/>
      <dgm:spPr/>
      <dgm:t>
        <a:bodyPr anchor="ctr"/>
        <a:lstStyle/>
        <a:p>
          <a:pPr algn="ctr" rtl="0"/>
          <a:r>
            <a:rPr lang="ru-RU" sz="2800" b="1" dirty="0" smtClean="0">
              <a:latin typeface="Cambria" panose="02040503050406030204" pitchFamily="18" charset="0"/>
            </a:rPr>
            <a:t>ОГЭ и ГВЭ-9</a:t>
          </a:r>
          <a:endParaRPr lang="ru-RU" sz="2800" dirty="0">
            <a:latin typeface="Cambria" panose="02040503050406030204" pitchFamily="18" charset="0"/>
          </a:endParaRPr>
        </a:p>
      </dgm:t>
    </dgm:pt>
    <dgm:pt modelId="{019D7758-32E9-418E-B3D9-FF85DD9B7238}" type="parTrans" cxnId="{CE8EE253-30FB-4905-B07B-BD37A1B615C4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E2FE00C1-D711-47F8-A819-63F6C23EA5B3}" type="sibTrans" cxnId="{CE8EE253-30FB-4905-B07B-BD37A1B615C4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7A6636F1-248F-4B72-A3A2-0AAD81488510}">
      <dgm:prSet custT="1"/>
      <dgm:spPr/>
      <dgm:t>
        <a:bodyPr/>
        <a:lstStyle/>
        <a:p>
          <a:pPr marL="114300" indent="0" defTabSz="6223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62EB3291-A071-4AD5-AB3E-728E3482E546}" type="parTrans" cxnId="{736E742E-5EA6-47F4-BA52-DDC20310B2B6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545B214E-3315-4888-A780-88D12530237F}" type="sibTrans" cxnId="{736E742E-5EA6-47F4-BA52-DDC20310B2B6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5CD95BE1-DB7B-4FDC-9654-474C4F814B6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20 апреля 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мая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B916E78-F152-4782-865E-0363533FB32A}" type="parTrans" cxnId="{BD7880E6-E751-4038-876E-2A24A654AA2D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6FB917CC-0FCB-440E-878C-652227C34E17}" type="sibTrans" cxnId="{BD7880E6-E751-4038-876E-2A24A654AA2D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B1160023-0DBC-4CF9-8A21-2E96B81A950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26 мая 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29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июня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DA3879A-23F4-428A-B321-3B69E9E24DA4}" type="parTrans" cxnId="{F349AC11-2CC7-467F-85B6-1DD4E4D10D8A}">
      <dgm:prSet/>
      <dgm:spPr/>
      <dgm:t>
        <a:bodyPr/>
        <a:lstStyle/>
        <a:p>
          <a:endParaRPr lang="ru-RU"/>
        </a:p>
      </dgm:t>
    </dgm:pt>
    <dgm:pt modelId="{CEF8E6BC-EB17-48A3-A7D7-11DE8CECD5DD}" type="sibTrans" cxnId="{F349AC11-2CC7-467F-85B6-1DD4E4D10D8A}">
      <dgm:prSet/>
      <dgm:spPr/>
      <dgm:t>
        <a:bodyPr/>
        <a:lstStyle/>
        <a:p>
          <a:endParaRPr lang="ru-RU"/>
        </a:p>
      </dgm:t>
    </dgm:pt>
    <dgm:pt modelId="{FA090ED8-D836-4AF3-BEF6-02B3D9AF731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4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по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сентября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5CC63864-73AB-4732-B857-FE68A04EA1D2}" type="parTrans" cxnId="{83DEBD71-2822-4208-BB91-4AF7D983717C}">
      <dgm:prSet/>
      <dgm:spPr/>
      <dgm:t>
        <a:bodyPr/>
        <a:lstStyle/>
        <a:p>
          <a:endParaRPr lang="ru-RU"/>
        </a:p>
      </dgm:t>
    </dgm:pt>
    <dgm:pt modelId="{5438518E-F2D2-411F-B869-A44F9BF299D8}" type="sibTrans" cxnId="{83DEBD71-2822-4208-BB91-4AF7D983717C}">
      <dgm:prSet/>
      <dgm:spPr/>
      <dgm:t>
        <a:bodyPr/>
        <a:lstStyle/>
        <a:p>
          <a:endParaRPr lang="ru-RU"/>
        </a:p>
      </dgm:t>
    </dgm:pt>
    <dgm:pt modelId="{7998F567-A619-47F1-ACC3-46BC67FD384C}" type="pres">
      <dgm:prSet presAssocID="{4C7A7242-4E7F-49EB-AA9C-E7E49EB86B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F9C623-ADA3-4B98-942B-34912B2D1D89}" type="pres">
      <dgm:prSet presAssocID="{1CC1BAA0-20E6-40BE-A65F-8C2701EDB10F}" presName="parentText" presStyleLbl="node1" presStyleIdx="0" presStyleCnt="1" custScaleY="40379" custLinFactNeighborY="-135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D26544-F9B2-442B-97A9-B629FFB9D597}" type="pres">
      <dgm:prSet presAssocID="{1CC1BAA0-20E6-40BE-A65F-8C2701EDB10F}" presName="childText" presStyleLbl="revTx" presStyleIdx="0" presStyleCnt="1" custScaleY="57424" custLinFactNeighborY="2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EBD71-2822-4208-BB91-4AF7D983717C}" srcId="{1CC1BAA0-20E6-40BE-A65F-8C2701EDB10F}" destId="{FA090ED8-D836-4AF3-BEF6-02B3D9AF7316}" srcOrd="2" destOrd="0" parTransId="{5CC63864-73AB-4732-B857-FE68A04EA1D2}" sibTransId="{5438518E-F2D2-411F-B869-A44F9BF299D8}"/>
    <dgm:cxn modelId="{E528B77C-737D-45FF-99F7-24491AA25439}" type="presOf" srcId="{1CC1BAA0-20E6-40BE-A65F-8C2701EDB10F}" destId="{7DF9C623-ADA3-4B98-942B-34912B2D1D89}" srcOrd="0" destOrd="0" presId="urn:microsoft.com/office/officeart/2005/8/layout/vList2"/>
    <dgm:cxn modelId="{E4DF5DA7-E00D-42FE-B421-7C5E4A291628}" type="presOf" srcId="{5CD95BE1-DB7B-4FDC-9654-474C4F814B6D}" destId="{B9D26544-F9B2-442B-97A9-B629FFB9D597}" srcOrd="0" destOrd="0" presId="urn:microsoft.com/office/officeart/2005/8/layout/vList2"/>
    <dgm:cxn modelId="{206CCC26-9F6F-47B6-8927-A2FBEB6C46DC}" type="presOf" srcId="{FA090ED8-D836-4AF3-BEF6-02B3D9AF7316}" destId="{B9D26544-F9B2-442B-97A9-B629FFB9D597}" srcOrd="0" destOrd="2" presId="urn:microsoft.com/office/officeart/2005/8/layout/vList2"/>
    <dgm:cxn modelId="{CE8EE253-30FB-4905-B07B-BD37A1B615C4}" srcId="{4C7A7242-4E7F-49EB-AA9C-E7E49EB86B02}" destId="{1CC1BAA0-20E6-40BE-A65F-8C2701EDB10F}" srcOrd="0" destOrd="0" parTransId="{019D7758-32E9-418E-B3D9-FF85DD9B7238}" sibTransId="{E2FE00C1-D711-47F8-A819-63F6C23EA5B3}"/>
    <dgm:cxn modelId="{F349AC11-2CC7-467F-85B6-1DD4E4D10D8A}" srcId="{1CC1BAA0-20E6-40BE-A65F-8C2701EDB10F}" destId="{B1160023-0DBC-4CF9-8A21-2E96B81A9504}" srcOrd="1" destOrd="0" parTransId="{9DA3879A-23F4-428A-B321-3B69E9E24DA4}" sibTransId="{CEF8E6BC-EB17-48A3-A7D7-11DE8CECD5DD}"/>
    <dgm:cxn modelId="{99A773E7-D2DF-4F48-8E45-6C8B9BA1BA5D}" type="presOf" srcId="{7A6636F1-248F-4B72-A3A2-0AAD81488510}" destId="{B9D26544-F9B2-442B-97A9-B629FFB9D597}" srcOrd="0" destOrd="3" presId="urn:microsoft.com/office/officeart/2005/8/layout/vList2"/>
    <dgm:cxn modelId="{BD7880E6-E751-4038-876E-2A24A654AA2D}" srcId="{1CC1BAA0-20E6-40BE-A65F-8C2701EDB10F}" destId="{5CD95BE1-DB7B-4FDC-9654-474C4F814B6D}" srcOrd="0" destOrd="0" parTransId="{AB916E78-F152-4782-865E-0363533FB32A}" sibTransId="{6FB917CC-0FCB-440E-878C-652227C34E17}"/>
    <dgm:cxn modelId="{736E742E-5EA6-47F4-BA52-DDC20310B2B6}" srcId="{1CC1BAA0-20E6-40BE-A65F-8C2701EDB10F}" destId="{7A6636F1-248F-4B72-A3A2-0AAD81488510}" srcOrd="3" destOrd="0" parTransId="{62EB3291-A071-4AD5-AB3E-728E3482E546}" sibTransId="{545B214E-3315-4888-A780-88D12530237F}"/>
    <dgm:cxn modelId="{DF836C6C-BACF-4A4F-BA3C-CB573268AF71}" type="presOf" srcId="{4C7A7242-4E7F-49EB-AA9C-E7E49EB86B02}" destId="{7998F567-A619-47F1-ACC3-46BC67FD384C}" srcOrd="0" destOrd="0" presId="urn:microsoft.com/office/officeart/2005/8/layout/vList2"/>
    <dgm:cxn modelId="{AB6C1303-53D1-4B1E-88C1-EBCF178500C2}" type="presOf" srcId="{B1160023-0DBC-4CF9-8A21-2E96B81A9504}" destId="{B9D26544-F9B2-442B-97A9-B629FFB9D597}" srcOrd="0" destOrd="1" presId="urn:microsoft.com/office/officeart/2005/8/layout/vList2"/>
    <dgm:cxn modelId="{B751C03B-3EDB-45BF-9365-90FF41D7CD9E}" type="presParOf" srcId="{7998F567-A619-47F1-ACC3-46BC67FD384C}" destId="{7DF9C623-ADA3-4B98-942B-34912B2D1D89}" srcOrd="0" destOrd="0" presId="urn:microsoft.com/office/officeart/2005/8/layout/vList2"/>
    <dgm:cxn modelId="{FC1FF327-31A3-4F4E-B9B6-28A6A8CA91FA}" type="presParOf" srcId="{7998F567-A619-47F1-ACC3-46BC67FD384C}" destId="{B9D26544-F9B2-442B-97A9-B629FFB9D59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9EC3E-881F-4BB4-BDF1-ECDB28D6CD35}">
      <dsp:nvSpPr>
        <dsp:cNvPr id="0" name=""/>
        <dsp:cNvSpPr/>
      </dsp:nvSpPr>
      <dsp:spPr>
        <a:xfrm>
          <a:off x="0" y="34621"/>
          <a:ext cx="3856087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по математике: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базовый уровень,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 профильный уровень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91279"/>
        <a:ext cx="3742771" cy="1047324"/>
      </dsp:txXfrm>
    </dsp:sp>
    <dsp:sp modelId="{A28B71B2-90E6-498B-83FF-5E687776DF94}">
      <dsp:nvSpPr>
        <dsp:cNvPr id="0" name=""/>
        <dsp:cNvSpPr/>
      </dsp:nvSpPr>
      <dsp:spPr>
        <a:xfrm>
          <a:off x="0" y="1373821"/>
          <a:ext cx="3856087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Очередность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ЕГЭ по 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иностранным языкам: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письменный экзамен, устный экзамен (2 дня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1430479"/>
        <a:ext cx="3742771" cy="1047324"/>
      </dsp:txXfrm>
    </dsp:sp>
    <dsp:sp modelId="{B4322032-B0B1-4418-BEA1-15CD24DC57A7}">
      <dsp:nvSpPr>
        <dsp:cNvPr id="0" name=""/>
        <dsp:cNvSpPr/>
      </dsp:nvSpPr>
      <dsp:spPr>
        <a:xfrm>
          <a:off x="0" y="2713021"/>
          <a:ext cx="3856087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kern="1200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ЕГЭ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с учебных предметов «География» и «Информатика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 ИКТ»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2769679"/>
        <a:ext cx="3742771" cy="1047324"/>
      </dsp:txXfrm>
    </dsp:sp>
    <dsp:sp modelId="{0BFADD11-9938-44C8-A4F2-2F6B2F9FCAAD}">
      <dsp:nvSpPr>
        <dsp:cNvPr id="0" name=""/>
        <dsp:cNvSpPr/>
      </dsp:nvSpPr>
      <dsp:spPr>
        <a:xfrm>
          <a:off x="0" y="4052222"/>
          <a:ext cx="3856087" cy="1160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Начало </a:t>
          </a:r>
          <a:r>
            <a:rPr lang="ru-RU" sz="1400" b="1" kern="1200" dirty="0">
              <a:solidFill>
                <a:srgbClr val="2E3192"/>
              </a:solidFill>
              <a:latin typeface="Cambria" panose="02040503050406030204" pitchFamily="18" charset="0"/>
            </a:rPr>
            <a:t>проведения основного этапа </a:t>
          </a:r>
          <a:endParaRPr lang="ru-RU" sz="1400" b="1" kern="1200" dirty="0" smtClean="0">
            <a:solidFill>
              <a:srgbClr val="2E3192"/>
            </a:solidFill>
            <a:latin typeface="Cambria" panose="020405030504060302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ОГЭ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с учебного предмета «Иностранные языки» (26 и 27 мая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b="0" kern="1200" dirty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)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56658" y="4108880"/>
        <a:ext cx="3742771" cy="10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C59BA-4ED5-4500-80F4-2638684F61B3}">
      <dsp:nvSpPr>
        <dsp:cNvPr id="0" name=""/>
        <dsp:cNvSpPr/>
      </dsp:nvSpPr>
      <dsp:spPr>
        <a:xfrm>
          <a:off x="0" y="122606"/>
          <a:ext cx="4788024" cy="4688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anose="02040503050406030204" pitchFamily="18" charset="0"/>
            </a:rPr>
            <a:t>ЕГЭ и ГВЭ-11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2888" y="145494"/>
        <a:ext cx="4742248" cy="423080"/>
      </dsp:txXfrm>
    </dsp:sp>
    <dsp:sp modelId="{14A26C99-9F16-48D8-8F35-31AD5D29819C}">
      <dsp:nvSpPr>
        <dsp:cNvPr id="0" name=""/>
        <dsp:cNvSpPr/>
      </dsp:nvSpPr>
      <dsp:spPr>
        <a:xfrm>
          <a:off x="0" y="768733"/>
          <a:ext cx="4788024" cy="730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20" tIns="17780" rIns="99568" bIns="1778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21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марта 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11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апреля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мая 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июля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  с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4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15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сентября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768733"/>
        <a:ext cx="4788024" cy="73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9C623-ADA3-4B98-942B-34912B2D1D89}">
      <dsp:nvSpPr>
        <dsp:cNvPr id="0" name=""/>
        <dsp:cNvSpPr/>
      </dsp:nvSpPr>
      <dsp:spPr>
        <a:xfrm>
          <a:off x="0" y="323073"/>
          <a:ext cx="4752528" cy="4833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mbria" panose="02040503050406030204" pitchFamily="18" charset="0"/>
            </a:rPr>
            <a:t>ОГЭ и ГВЭ-9</a:t>
          </a:r>
          <a:endParaRPr lang="ru-RU" sz="2800" kern="1200" dirty="0">
            <a:latin typeface="Cambria" panose="02040503050406030204" pitchFamily="18" charset="0"/>
          </a:endParaRPr>
        </a:p>
      </dsp:txBody>
      <dsp:txXfrm>
        <a:off x="23593" y="346666"/>
        <a:ext cx="4705342" cy="436114"/>
      </dsp:txXfrm>
    </dsp:sp>
    <dsp:sp modelId="{B9D26544-F9B2-442B-97A9-B629FFB9D597}">
      <dsp:nvSpPr>
        <dsp:cNvPr id="0" name=""/>
        <dsp:cNvSpPr/>
      </dsp:nvSpPr>
      <dsp:spPr>
        <a:xfrm>
          <a:off x="0" y="980732"/>
          <a:ext cx="4752528" cy="60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893" tIns="17780" rIns="99568" bIns="1778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Досрочный этап 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20 апреля 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мая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Основной этап 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26 мая 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29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июня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Дополнительный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4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по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сентября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2018 </a:t>
          </a:r>
          <a:r>
            <a:rPr lang="ru-RU" sz="140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года</a:t>
          </a: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  <a:p>
          <a:pPr marL="114300" lvl="1" indent="0" algn="l" defTabSz="622300" rtl="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980732"/>
        <a:ext cx="4752528" cy="60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1" y="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2416"/>
            <a:ext cx="540956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59" rIns="91318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8" tIns="45659" rIns="91318" bIns="456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A87A1BC-ACF1-4DDB-8153-0D0E0E463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6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9A7961B0-D1CC-4D16-8E3C-FCA6608F774D}" type="slidenum">
              <a:rPr lang="ru-RU" sz="1200"/>
              <a:pPr algn="r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62365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2564E4A4-6E70-4916-8B52-F097F9DA4C92}" type="slidenum">
              <a:rPr lang="ru-RU" sz="1200"/>
              <a:pPr algn="r"/>
              <a:t>12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88069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2564E4A4-6E70-4916-8B52-F097F9DA4C92}" type="slidenum">
              <a:rPr lang="ru-RU" sz="1200"/>
              <a:pPr algn="r"/>
              <a:t>13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3272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9F46C627-8AAC-4D40-8B6C-DE86E022ABED}" type="slidenum">
              <a:rPr lang="ru-RU" sz="1200"/>
              <a:pPr algn="r"/>
              <a:t>14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8CC6CB1A-C0AA-4C93-B716-EE0B54C90DC4}" type="slidenum">
              <a:rPr lang="ru-RU" sz="1200"/>
              <a:pPr algn="r"/>
              <a:t>15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7365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C856F433-7DB9-4300-BBEC-B0500AB21BF8}" type="slidenum">
              <a:rPr lang="ru-RU" sz="1200"/>
              <a:pPr algn="r"/>
              <a:t>16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638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b"/>
          <a:lstStyle/>
          <a:p>
            <a:pPr algn="r"/>
            <a:fld id="{9F46C627-8AAC-4D40-8B6C-DE86E022ABED}" type="slidenum">
              <a:rPr lang="ru-RU" sz="1200">
                <a:solidFill>
                  <a:prstClr val="black"/>
                </a:solidFill>
              </a:rPr>
              <a:pPr algn="r"/>
              <a:t>17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0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86B4E69C-E126-48A1-944E-5B91B27D9AD1}" type="slidenum">
              <a:rPr lang="ru-RU" sz="1200"/>
              <a:pPr algn="r"/>
              <a:t>18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219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7A1BC-ACF1-4DDB-8153-0D0E0E46340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53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522161A3-F31C-4C40-AA9D-A288A02971B0}" type="slidenum">
              <a:rPr lang="ru-RU" sz="1200"/>
              <a:pPr algn="r"/>
              <a:t>20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10808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522161A3-F31C-4C40-AA9D-A288A02971B0}" type="slidenum">
              <a:rPr lang="ru-RU" sz="1200"/>
              <a:pPr algn="r"/>
              <a:t>21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4727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2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9514D98A-9E4B-4637-961E-AF4287326010}" type="slidenum">
              <a:rPr lang="ru-RU" sz="1200"/>
              <a:pPr algn="r"/>
              <a:t>2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3D5DB302-E7DB-4B3B-8ED9-18EA9BC8445C}" type="slidenum">
              <a:rPr lang="ru-RU" sz="1200"/>
              <a:pPr algn="r"/>
              <a:t>22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8798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C16923DC-380A-43FE-B482-149EE4913BF8}" type="slidenum">
              <a:rPr lang="ru-RU" sz="1200"/>
              <a:pPr algn="r"/>
              <a:t>4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6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33831CB3-9550-4FC0-A9D9-4D18C95403FF}" type="slidenum">
              <a:rPr lang="ru-RU" sz="1200"/>
              <a:pPr algn="r"/>
              <a:t>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324611F4-E663-42BF-9E3C-30E97DEBAD04}" type="slidenum">
              <a:rPr lang="ru-RU" sz="1200"/>
              <a:pPr algn="r"/>
              <a:t>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EEAB519A-C447-44CE-9A49-BF7CBC6D0412}" type="slidenum">
              <a:rPr lang="ru-RU" altLang="ru-RU" sz="1200"/>
              <a:pPr algn="r"/>
              <a:t>8</a:t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2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A61E6DBD-D63B-4433-B9B5-6C76408182B1}" type="slidenum">
              <a:rPr lang="ru-RU" sz="1200"/>
              <a:pPr algn="r"/>
              <a:t>9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29011" y="9443241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/>
            <a:fld id="{57C87022-A9DA-4FD7-A400-B2EBBC4B41B2}" type="slidenum">
              <a:rPr lang="ru-RU" sz="1200"/>
              <a:pPr algn="r"/>
              <a:t>11</a:t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7A6B-63A1-49A0-80A9-FDD18A63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40D-98EE-4ED5-9447-CB876402E7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7AC4-7CE2-4EA5-8CC7-9E37A4A30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E7A6B-63A1-49A0-80A9-FDD18A6320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544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1C09-6BE4-4086-B675-A67CC854E2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151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DB37-071C-4A57-9A71-AA92B35ACF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8419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0CFB-9FEC-4EB0-9D7C-E42078B884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95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F1B-33F4-44C2-9ECD-59FC27C2C5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7395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816-5510-4AFD-93C7-C79C083A34C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7531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A4C-F595-45A2-BDC3-F4606902A0D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1011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08E7-5E63-4682-882E-3102140326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53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1C09-6BE4-4086-B675-A67CC854E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F05D-12C2-4C62-A085-ED3A72D2105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137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140D-98EE-4ED5-9447-CB876402E7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948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7AC4-7CE2-4EA5-8CC7-9E37A4A30D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44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DB37-071C-4A57-9A71-AA92B35AC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90CFB-9FEC-4EB0-9D7C-E42078B88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9FF1B-33F4-44C2-9ECD-59FC27C2C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B4816-5510-4AFD-93C7-C79C083A3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3CA4C-F595-45A2-BDC3-F4606902A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408E7-5E63-4682-882E-310214032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F05D-12C2-4C62-A085-ED3A72D21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alpha val="55000"/>
              </a:schemeClr>
            </a:gs>
            <a:gs pos="64000">
              <a:schemeClr val="accent1"/>
            </a:gs>
            <a:gs pos="85000">
              <a:schemeClr val="accent1">
                <a:shade val="67500"/>
                <a:satMod val="115000"/>
                <a:alpha val="74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8172D2-D825-4850-ABF4-882FC80D5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bg1">
                <a:alpha val="55000"/>
              </a:schemeClr>
            </a:gs>
            <a:gs pos="64000">
              <a:schemeClr val="accent1"/>
            </a:gs>
            <a:gs pos="85000">
              <a:schemeClr val="accent1">
                <a:shade val="67500"/>
                <a:satMod val="115000"/>
                <a:alpha val="74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68172D2-D825-4850-ABF4-882FC80D56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0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323528" y="2420888"/>
            <a:ext cx="864399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</a:rPr>
              <a:t>Особенности проведения 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</a:rPr>
              <a:t>государственной итоговой аттестации </a:t>
            </a:r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</a:rPr>
              <a:t>обучающихся</a:t>
            </a:r>
            <a:endParaRPr lang="ru-RU" sz="30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</a:rPr>
              <a:t>в </a:t>
            </a:r>
            <a:r>
              <a:rPr lang="ru-RU" sz="3000" b="1" dirty="0" smtClean="0">
                <a:solidFill>
                  <a:srgbClr val="000099"/>
                </a:solidFill>
                <a:latin typeface="Times New Roman" pitchFamily="18" charset="0"/>
              </a:rPr>
              <a:t>2017 – 2018 учебном </a:t>
            </a:r>
            <a:r>
              <a:rPr lang="ru-RU" sz="3000" b="1" dirty="0">
                <a:solidFill>
                  <a:srgbClr val="000099"/>
                </a:solidFill>
                <a:latin typeface="Times New Roman" pitchFamily="18" charset="0"/>
              </a:rPr>
              <a:t>году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2771800" y="212725"/>
            <a:ext cx="6372200" cy="70788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</a:t>
            </a:r>
          </a:p>
          <a:p>
            <a:pPr algn="ctr"/>
            <a:r>
              <a:rPr lang="ru-RU" sz="2000" i="1" dirty="0" smtClean="0">
                <a:solidFill>
                  <a:srgbClr val="000099"/>
                </a:solidFill>
                <a:latin typeface="Calibri" pitchFamily="34" charset="0"/>
              </a:rPr>
              <a:t>города Ханты-Мансийска</a:t>
            </a:r>
            <a:endParaRPr lang="ru-RU" sz="2000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035" name="Rectangle 7"/>
          <p:cNvSpPr>
            <a:spLocks noChangeArrowheads="1"/>
          </p:cNvSpPr>
          <p:nvPr/>
        </p:nvSpPr>
        <p:spPr bwMode="auto">
          <a:xfrm>
            <a:off x="4355976" y="5445224"/>
            <a:ext cx="460851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i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Сычугова</a:t>
            </a:r>
            <a:r>
              <a:rPr lang="ru-RU" altLang="ru-RU" sz="1600" b="1" i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altLang="ru-RU" sz="1600" b="1" i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i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Раильевна</a:t>
            </a:r>
            <a:r>
              <a:rPr lang="ru-RU" altLang="ru-RU" sz="1600" b="1" i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altLang="ru-RU" sz="1200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общего образования и инновационного развития общеобразовательных учреждений Департамента образования Администрации города Ханты-Мансийска  </a:t>
            </a:r>
          </a:p>
          <a:p>
            <a:pPr algn="r"/>
            <a:endParaRPr lang="ru-RU" altLang="ru-RU" sz="1600" i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4682"/>
            <a:ext cx="1691680" cy="46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savickayatv\Desktop\МОЕ\Для работы\ГИА 2017\Родительские собрания\10 - 17 января 2017 года\картинки\24-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27138" r="17662" b="15534"/>
          <a:stretch/>
        </p:blipFill>
        <p:spPr bwMode="auto">
          <a:xfrm>
            <a:off x="0" y="7773"/>
            <a:ext cx="1917836" cy="9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400597" y="519113"/>
            <a:ext cx="7777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Информация для участников, не прошедших ГИА-9 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19300" y="84236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2052" y="1052736"/>
            <a:ext cx="6225108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DEF6F1">
                    <a:lumMod val="25000"/>
                  </a:srgbClr>
                </a:solidFill>
                <a:latin typeface="Times New Roman"/>
              </a:rPr>
              <a:t>Участники ГИА, 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не прошедшие ГИА по уважительным причинам,</a:t>
            </a:r>
          </a:p>
          <a:p>
            <a:pPr lvl="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</a:rPr>
              <a:t>получившие неудовлетворительные результаты более чем по двум учебным предметам </a:t>
            </a:r>
          </a:p>
          <a:p>
            <a:pPr lvl="0" algn="ctr">
              <a:defRPr/>
            </a:pPr>
            <a:r>
              <a:rPr lang="ru-RU" b="1" dirty="0">
                <a:solidFill>
                  <a:srgbClr val="DEF6F1">
                    <a:lumMod val="25000"/>
                  </a:srgbClr>
                </a:solidFill>
                <a:latin typeface="Times New Roman"/>
              </a:rPr>
              <a:t>в досрочный период (апрель – май), </a:t>
            </a:r>
          </a:p>
          <a:p>
            <a:pPr lvl="0" algn="ctr">
              <a:defRPr/>
            </a:pPr>
            <a:r>
              <a:rPr lang="ru-RU" b="1" dirty="0">
                <a:solidFill>
                  <a:srgbClr val="DEF6F1">
                    <a:lumMod val="25000"/>
                  </a:srgbClr>
                </a:solidFill>
                <a:latin typeface="Times New Roman"/>
              </a:rPr>
              <a:t>основной период (июнь)</a:t>
            </a:r>
            <a:endParaRPr lang="ru-RU" b="1" dirty="0">
              <a:solidFill>
                <a:srgbClr val="DEF6F1">
                  <a:lumMod val="25000"/>
                </a:srgbClr>
              </a:solidFill>
              <a:latin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9144" y="2718832"/>
            <a:ext cx="265068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Повторное обучение 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9-м классе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168" y="2718832"/>
            <a:ext cx="2633067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Дополнительный период ГИА (сентябрь)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4023995"/>
            <a:ext cx="3529012" cy="3587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Среднее общее образование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03626" y="4023995"/>
            <a:ext cx="3527425" cy="358775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Профессиональное образование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4725144"/>
            <a:ext cx="9144000" cy="192218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Лицам, не прошедшим итоговой аттестации или получившим на итоговой аттестации неудовлетворительные результаты, а также лицам, освоившим часть образовательной программы и (или) отчисленным из организации, осуществляющей образовательную деятельность, выдается справка об обучении или о периоде обучения по образцу, самостоятельно устанавливаемому организацией, осуществляющей образовательную деятельность.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(п. 12 статья 60 Федерального закона от 29.12.2012 № 273-ФЗ)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1400597" y="2420888"/>
            <a:ext cx="331455" cy="297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803607" y="2420888"/>
            <a:ext cx="307106" cy="31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899233" y="3706351"/>
            <a:ext cx="307106" cy="317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572620" y="3654936"/>
            <a:ext cx="1511549" cy="369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1731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22531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115616" y="836712"/>
            <a:ext cx="7704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Продолжение образования после прохождения государственной итоговой аттестации по образовательным программам основного общего образования</a:t>
            </a:r>
          </a:p>
        </p:txBody>
      </p:sp>
      <p:pic>
        <p:nvPicPr>
          <p:cNvPr id="2253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2420938"/>
            <a:ext cx="4968875" cy="5032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</a:rPr>
              <a:t>Среднее общее образование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4021" y="2416696"/>
            <a:ext cx="3384550" cy="5048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0099"/>
                </a:solidFill>
              </a:rPr>
              <a:t>Профессиональное образование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7164388" y="1916832"/>
            <a:ext cx="360362" cy="4318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627784" y="1916832"/>
            <a:ext cx="360362" cy="4318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512" y="2997200"/>
            <a:ext cx="5113759" cy="3860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Для зачисления в профильный 10-й класс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обучающемуся необходимо пройти ГИА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по  четырем обязательным  учебным предметам,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преодолев минимальное количество баллов: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русский язык – 31 (максим – 39)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математика – 18 , 19- физмат (максим – 32)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физика – 30( максим -40)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химия – 23 (максим – 34)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биология – 33 (максим  - 46)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география  - 24 (максим – 32),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обществознание – 30 (максим – 39)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история – 32 (максим – 44)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литература – 15 (максим – 23)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 информатика – 15 (максим – 22)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При приеме  обучающиеся проходят 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индивидуальный отбор 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(Постановление </a:t>
            </a:r>
            <a:r>
              <a:rPr lang="ru-RU" dirty="0" err="1" smtClean="0">
                <a:solidFill>
                  <a:srgbClr val="000099"/>
                </a:solidFill>
              </a:rPr>
              <a:t>Правительсот</a:t>
            </a:r>
            <a:r>
              <a:rPr lang="ru-RU" dirty="0" smtClean="0">
                <a:solidFill>
                  <a:srgbClr val="000099"/>
                </a:solidFill>
              </a:rPr>
              <a:t> 09.08.2013 № 303-птва </a:t>
            </a:r>
            <a:r>
              <a:rPr lang="ru-RU" dirty="0" smtClean="0">
                <a:solidFill>
                  <a:srgbClr val="000099"/>
                </a:solidFill>
              </a:rPr>
              <a:t>ХМАО-Югры от </a:t>
            </a:r>
            <a:r>
              <a:rPr lang="ru-RU" dirty="0">
                <a:solidFill>
                  <a:srgbClr val="000099"/>
                </a:solidFill>
              </a:rPr>
              <a:t>09.08.2013 № 303-п)</a:t>
            </a: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3068638"/>
            <a:ext cx="3600400" cy="3789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Прием на обучение по программам профессионального образования проводится на общедоступной основе, по личному заявлению. В случае если численность поступающих превышает количество мест прием на обучение осуществляется на основе </a:t>
            </a:r>
            <a:r>
              <a:rPr lang="ru-RU" b="1" u="sng" dirty="0">
                <a:solidFill>
                  <a:srgbClr val="000099"/>
                </a:solidFill>
              </a:rPr>
              <a:t>конкурса аттестатов</a:t>
            </a:r>
            <a:r>
              <a:rPr lang="ru-RU" b="1" dirty="0">
                <a:solidFill>
                  <a:srgbClr val="000099"/>
                </a:solidFill>
              </a:rPr>
              <a:t>. При приеме на обучение по некоторым специальностям проводятся вступительные испытания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(п. 3 статья 55 Федерального закона от 29.12.2012 № 273-ФЗ;</a:t>
            </a:r>
          </a:p>
          <a:p>
            <a:pPr algn="ctr">
              <a:defRPr/>
            </a:pPr>
            <a:r>
              <a:rPr lang="ru-RU" dirty="0" err="1">
                <a:solidFill>
                  <a:srgbClr val="000099"/>
                </a:solidFill>
              </a:rPr>
              <a:t>пп</a:t>
            </a:r>
            <a:r>
              <a:rPr lang="ru-RU" dirty="0">
                <a:solidFill>
                  <a:srgbClr val="000099"/>
                </a:solidFill>
              </a:rPr>
              <a:t>. 20, 29, 43 приказа </a:t>
            </a:r>
            <a:r>
              <a:rPr lang="ru-RU" dirty="0" err="1">
                <a:solidFill>
                  <a:srgbClr val="000099"/>
                </a:solidFill>
              </a:rPr>
              <a:t>Минобра</a:t>
            </a:r>
            <a:r>
              <a:rPr lang="ru-RU" dirty="0">
                <a:solidFill>
                  <a:srgbClr val="000099"/>
                </a:solidFill>
              </a:rPr>
              <a:t> от 23.01.2014 № 36 )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835696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4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683568" y="908720"/>
            <a:ext cx="8029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Основные вопросы, связанные с прохождением ГИА-11 в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2018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году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141" y="1557628"/>
            <a:ext cx="4071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2"/>
                </a:solidFill>
              </a:rPr>
              <a:t>Итоговое сочинение (изложение)</a:t>
            </a:r>
            <a:br>
              <a:rPr lang="ru-RU" sz="1500" b="1" dirty="0">
                <a:solidFill>
                  <a:schemeClr val="accent2"/>
                </a:solidFill>
              </a:rPr>
            </a:br>
            <a:r>
              <a:rPr lang="ru-RU" sz="1500" dirty="0">
                <a:solidFill>
                  <a:schemeClr val="accent2"/>
                </a:solidFill>
              </a:rPr>
              <a:t>как допуск к ГИА - 11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0163" y="4456911"/>
            <a:ext cx="4071937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/>
                </a:solidFill>
              </a:rPr>
              <a:t>Определение уровня ЕГЭ по </a:t>
            </a:r>
            <a:r>
              <a:rPr lang="ru-RU" sz="1500" b="1" dirty="0">
                <a:solidFill>
                  <a:schemeClr val="accent2"/>
                </a:solidFill>
              </a:rPr>
              <a:t>математике базовый и профильный уровни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8" y="5337453"/>
            <a:ext cx="4071937" cy="628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accent2"/>
                </a:solidFill>
              </a:rPr>
              <a:t>Раздел «Говорение» </a:t>
            </a:r>
            <a:r>
              <a:rPr lang="ru-RU" sz="1500" dirty="0">
                <a:solidFill>
                  <a:schemeClr val="accent2"/>
                </a:solidFill>
              </a:rPr>
              <a:t>по иностранным языкам на </a:t>
            </a:r>
            <a:r>
              <a:rPr lang="ru-RU" sz="1500" b="1" dirty="0">
                <a:solidFill>
                  <a:schemeClr val="accent2"/>
                </a:solidFill>
              </a:rPr>
              <a:t>добровольной основе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4875" y="1939921"/>
            <a:ext cx="4033838" cy="846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/>
                </a:solidFill>
              </a:rPr>
              <a:t>Определение </a:t>
            </a:r>
            <a:r>
              <a:rPr lang="ru-RU" sz="1500" b="1" dirty="0">
                <a:solidFill>
                  <a:schemeClr val="accent2"/>
                </a:solidFill>
              </a:rPr>
              <a:t>места для личных вещей участников ГИА в </a:t>
            </a:r>
            <a:r>
              <a:rPr lang="ru-RU" sz="1500" b="1" dirty="0" smtClean="0">
                <a:solidFill>
                  <a:schemeClr val="accent2"/>
                </a:solidFill>
              </a:rPr>
              <a:t>здании</a:t>
            </a:r>
            <a:r>
              <a:rPr lang="ru-RU" sz="1500" dirty="0" smtClean="0">
                <a:solidFill>
                  <a:schemeClr val="accent2"/>
                </a:solidFill>
              </a:rPr>
              <a:t>, </a:t>
            </a:r>
            <a:r>
              <a:rPr lang="ru-RU" sz="1500" dirty="0">
                <a:solidFill>
                  <a:schemeClr val="accent2"/>
                </a:solidFill>
              </a:rPr>
              <a:t>где расположен ППЭ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4876" y="4854910"/>
            <a:ext cx="4071937" cy="739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/>
                </a:solidFill>
              </a:rPr>
              <a:t>Осуществление технологии </a:t>
            </a:r>
            <a:r>
              <a:rPr lang="ru-RU" sz="1500" b="1" dirty="0">
                <a:solidFill>
                  <a:schemeClr val="accent2"/>
                </a:solidFill>
              </a:rPr>
              <a:t>печати КИМ в </a:t>
            </a:r>
            <a:r>
              <a:rPr lang="ru-RU" sz="1500" b="1" dirty="0" smtClean="0">
                <a:solidFill>
                  <a:schemeClr val="accent2"/>
                </a:solidFill>
              </a:rPr>
              <a:t>аудитории, сканирование ЭМ в </a:t>
            </a:r>
            <a:r>
              <a:rPr lang="ru-RU" sz="1500" b="1" dirty="0" smtClean="0">
                <a:solidFill>
                  <a:schemeClr val="accent2"/>
                </a:solidFill>
              </a:rPr>
              <a:t>ППЭ</a:t>
            </a:r>
            <a:endParaRPr lang="ru-RU" sz="1500" b="1" dirty="0">
              <a:solidFill>
                <a:schemeClr val="accent2"/>
              </a:solidFill>
            </a:endParaRPr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1763688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1141" y="3170819"/>
            <a:ext cx="4032250" cy="1063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accent2"/>
                </a:solidFill>
              </a:rPr>
              <a:t>Изменение перечня предметов </a:t>
            </a:r>
          </a:p>
          <a:p>
            <a:pPr algn="ctr">
              <a:defRPr/>
            </a:pPr>
            <a:r>
              <a:rPr lang="ru-RU" sz="1500" b="1" dirty="0">
                <a:solidFill>
                  <a:schemeClr val="accent2"/>
                </a:solidFill>
              </a:rPr>
              <a:t>не позднее, чем за 2 недели до экзамена при наличии  уважительной причины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3068960"/>
            <a:ext cx="4033838" cy="1503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accent2"/>
                </a:solidFill>
              </a:rPr>
              <a:t>Повторный допуск к сдаче экзаменов </a:t>
            </a:r>
            <a:r>
              <a:rPr lang="ru-RU" sz="1500" dirty="0" smtClean="0">
                <a:solidFill>
                  <a:schemeClr val="accent2"/>
                </a:solidFill>
              </a:rPr>
              <a:t>в текущем году по соответствующему учебному предмету </a:t>
            </a:r>
            <a:r>
              <a:rPr lang="ru-RU" sz="1500" b="1" dirty="0" smtClean="0">
                <a:solidFill>
                  <a:schemeClr val="accent2"/>
                </a:solidFill>
              </a:rPr>
              <a:t>в дополнительные сроки  (резервные дни) осуществляется по решению председателя ГЭК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1453" y="2339866"/>
            <a:ext cx="4071938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solidFill>
                  <a:schemeClr val="accent2"/>
                </a:solidFill>
              </a:rPr>
              <a:t>Подача заявлений для участия в ГИА </a:t>
            </a:r>
            <a:br>
              <a:rPr lang="ru-RU" sz="1500" dirty="0" smtClean="0">
                <a:solidFill>
                  <a:schemeClr val="accent2"/>
                </a:solidFill>
              </a:rPr>
            </a:br>
            <a:r>
              <a:rPr lang="ru-RU" sz="1500" b="1" dirty="0" smtClean="0">
                <a:solidFill>
                  <a:schemeClr val="accent2"/>
                </a:solidFill>
              </a:rPr>
              <a:t>до 1 февраля</a:t>
            </a:r>
            <a:endParaRPr lang="ru-RU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781855"/>
            <a:ext cx="6660232" cy="60761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уточнены критерии оценивания выполнения заданий 39 и 40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задании 25 исключена возможность написания алгоритма на естественном языке,  в примерах текстов программ и их фрагментов в условиях заданий 8, 11, 19, 20, 21, 24, 25 заменен язык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15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уточнены требования к заданиям 9 и 16, введена четвертая тема сочинения (17.4), переработаны критерии оценивания заданий с развернутым ответом (8, 9, 15, 16, 17)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переработана система оценивания задания 28, детализирована формулировка задания 29 и изменена система его оценивания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включено задание базового уровня (№20), проверяющее знание лексических норм современного русского литературного языка,  увеличен максимальный первичный балл за выполнение всей работы с 57 до 58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часть 1 добавлено одно задание базового уровня (№24), проверяющее элементы астрофизики,  максимальный первичный балл за выполнение всей работы увеличен с 50 до 52 баллов</a:t>
            </a:r>
          </a:p>
          <a:p>
            <a:pPr lvl="0">
              <a:defRPr/>
            </a:pPr>
            <a:r>
              <a:rPr lang="ru-RU" sz="15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 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добавлено одно задание (№30) высокого уровня с развернутым ответом, за счет изменения </a:t>
            </a:r>
            <a:r>
              <a:rPr lang="ru-RU" sz="1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балльности</a:t>
            </a:r>
            <a:r>
              <a:rPr lang="ru-RU" sz="1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 части 1 максимальный первичный балл за выполнение всей работы остался без изменений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800" b="1" dirty="0" smtClean="0">
                <a:solidFill>
                  <a:schemeClr val="accent2"/>
                </a:solidFill>
              </a:rPr>
              <a:t>Без изменений: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География, История, Математика</a:t>
            </a:r>
            <a:endParaRPr lang="ru-RU" sz="15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endParaRPr lang="ru-RU" sz="1800" b="1" dirty="0" smtClean="0">
              <a:solidFill>
                <a:schemeClr val="accent2"/>
              </a:solidFill>
            </a:endParaRP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1833685" y="381745"/>
            <a:ext cx="58579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Изменения в КИМ ЕГЭ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2017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года 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 l="18621" r="17639" b="-1173"/>
          <a:stretch>
            <a:fillRect/>
          </a:stretch>
        </p:blipFill>
        <p:spPr>
          <a:xfrm>
            <a:off x="6298971" y="924869"/>
            <a:ext cx="2853458" cy="2792163"/>
          </a:xfrm>
          <a:prstGeom prst="rect">
            <a:avLst/>
          </a:prstGeom>
        </p:spPr>
      </p:pic>
      <p:pic>
        <p:nvPicPr>
          <p:cNvPr id="14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63688" y="65888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 cstate="print"/>
          <a:srcRect l="33984" t="17145" r="34902" b="3865"/>
          <a:stretch/>
        </p:blipFill>
        <p:spPr bwMode="auto">
          <a:xfrm>
            <a:off x="6326538" y="3717032"/>
            <a:ext cx="1120560" cy="147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/>
          <a:srcRect l="33870" t="7146" r="34557" b="12654"/>
          <a:stretch/>
        </p:blipFill>
        <p:spPr bwMode="auto">
          <a:xfrm>
            <a:off x="7447098" y="3877263"/>
            <a:ext cx="972177" cy="147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print"/>
          <a:srcRect l="33718" t="11483" r="34642" b="8757"/>
          <a:stretch/>
        </p:blipFill>
        <p:spPr bwMode="auto">
          <a:xfrm rot="220179">
            <a:off x="8144570" y="4215913"/>
            <a:ext cx="953524" cy="1465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8" cstate="print"/>
          <a:srcRect l="33984" t="7553" r="34443" b="13253"/>
          <a:stretch/>
        </p:blipFill>
        <p:spPr bwMode="auto">
          <a:xfrm rot="438552">
            <a:off x="6415512" y="5313391"/>
            <a:ext cx="1008173" cy="1463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9" cstate="print"/>
          <a:srcRect l="33755" t="11839" r="34788" b="8354"/>
          <a:stretch/>
        </p:blipFill>
        <p:spPr bwMode="auto">
          <a:xfrm rot="1008444">
            <a:off x="7455073" y="5363096"/>
            <a:ext cx="956226" cy="1421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40931" y="550594"/>
            <a:ext cx="8029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</a:rPr>
              <a:t>Минимальное количество баллов ЕГЭ по </a:t>
            </a:r>
            <a:r>
              <a:rPr lang="ru-RU" sz="1800" b="1" dirty="0" err="1">
                <a:solidFill>
                  <a:srgbClr val="000099"/>
                </a:solidFill>
                <a:latin typeface="Times New Roman" pitchFamily="18" charset="0"/>
              </a:rPr>
              <a:t>стобалльной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</a:rPr>
              <a:t> шкале 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91680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4" y="947022"/>
            <a:ext cx="8858312" cy="5242508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3974" y="6309320"/>
            <a:ext cx="885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Минимальное количество баллов ЕГЭ установлено приказом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</a:rPr>
              <a:t>Рособрнадзора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 от 18.11.2016 № 1967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ttp://mypresentation.ru/documents/a610c721d27e506e825bf4dcc49a7b6b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32" y="1357298"/>
            <a:ext cx="3722376" cy="2791782"/>
          </a:xfrm>
          <a:prstGeom prst="rect">
            <a:avLst/>
          </a:prstGeom>
          <a:noFill/>
        </p:spPr>
      </p:pic>
      <p:pic>
        <p:nvPicPr>
          <p:cNvPr id="125954" name="Picture 2" descr="http://ouukamkur.mur.obr55.ru/wp-content/blogs.dir/1136/files/2015/12/%D0%B8%D1%82%D0%BE%D0%B3%D0%BE%D0%B2%D0%BE%D0%B5-%D1%81%D0%BE%D1%87%D0%B8%D0%BD%D0%B5%D0%BD%D0%B8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422" y="5170302"/>
            <a:ext cx="1643074" cy="1643074"/>
          </a:xfrm>
          <a:prstGeom prst="rect">
            <a:avLst/>
          </a:prstGeom>
          <a:noFill/>
        </p:spPr>
      </p:pic>
      <p:pic>
        <p:nvPicPr>
          <p:cNvPr id="23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85845" y="92867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</a:rPr>
              <a:t>Проведение итогового сочинения (изложения) в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2017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–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2018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учебном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</a:rPr>
              <a:t>году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29256" y="1428736"/>
            <a:ext cx="2143140" cy="357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99"/>
                </a:solidFill>
              </a:rPr>
              <a:t>Расписание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72396" y="2000240"/>
            <a:ext cx="1357322" cy="50006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99"/>
                </a:solidFill>
              </a:rPr>
              <a:t>16  </a:t>
            </a:r>
            <a:r>
              <a:rPr lang="ru-RU" sz="1500" b="1" dirty="0" smtClean="0">
                <a:solidFill>
                  <a:srgbClr val="000099"/>
                </a:solidFill>
              </a:rPr>
              <a:t>Мая </a:t>
            </a:r>
            <a:r>
              <a:rPr lang="ru-RU" sz="1500" b="1" dirty="0" smtClean="0">
                <a:solidFill>
                  <a:srgbClr val="000099"/>
                </a:solidFill>
              </a:rPr>
              <a:t>2018 </a:t>
            </a:r>
            <a:r>
              <a:rPr lang="ru-RU" sz="1500" b="1" dirty="0" smtClean="0">
                <a:solidFill>
                  <a:srgbClr val="000099"/>
                </a:solidFill>
              </a:rPr>
              <a:t>года</a:t>
            </a:r>
            <a:endParaRPr lang="ru-RU" sz="1500" b="1" dirty="0">
              <a:solidFill>
                <a:srgbClr val="000099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29322" y="2000240"/>
            <a:ext cx="1428760" cy="51117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99"/>
                </a:solidFill>
              </a:rPr>
              <a:t>07 </a:t>
            </a:r>
            <a:r>
              <a:rPr lang="ru-RU" sz="1500" b="1" dirty="0" smtClean="0">
                <a:solidFill>
                  <a:srgbClr val="000099"/>
                </a:solidFill>
              </a:rPr>
              <a:t>февраля </a:t>
            </a:r>
            <a:r>
              <a:rPr lang="ru-RU" sz="1500" b="1" dirty="0" smtClean="0">
                <a:solidFill>
                  <a:srgbClr val="000099"/>
                </a:solidFill>
              </a:rPr>
              <a:t>2018 </a:t>
            </a:r>
            <a:r>
              <a:rPr lang="ru-RU" sz="1500" b="1" dirty="0" smtClean="0">
                <a:solidFill>
                  <a:srgbClr val="000099"/>
                </a:solidFill>
              </a:rPr>
              <a:t>года</a:t>
            </a:r>
            <a:endParaRPr lang="ru-RU" sz="1500" b="1" dirty="0">
              <a:solidFill>
                <a:srgbClr val="000099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4810" y="2000240"/>
            <a:ext cx="1500198" cy="49530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0099"/>
                </a:solidFill>
              </a:rPr>
              <a:t>06 </a:t>
            </a:r>
            <a:r>
              <a:rPr lang="ru-RU" sz="1500" b="1" dirty="0" smtClean="0">
                <a:solidFill>
                  <a:srgbClr val="000099"/>
                </a:solidFill>
              </a:rPr>
              <a:t>декабря</a:t>
            </a:r>
            <a:br>
              <a:rPr lang="ru-RU" sz="1500" b="1" dirty="0" smtClean="0">
                <a:solidFill>
                  <a:srgbClr val="000099"/>
                </a:solidFill>
              </a:rPr>
            </a:br>
            <a:r>
              <a:rPr lang="ru-RU" sz="1500" b="1" dirty="0" smtClean="0">
                <a:solidFill>
                  <a:srgbClr val="000099"/>
                </a:solidFill>
              </a:rPr>
              <a:t>2017 </a:t>
            </a:r>
            <a:r>
              <a:rPr lang="ru-RU" sz="1500" b="1" dirty="0" smtClean="0">
                <a:solidFill>
                  <a:srgbClr val="000099"/>
                </a:solidFill>
              </a:rPr>
              <a:t>года</a:t>
            </a:r>
            <a:endParaRPr lang="ru-RU" sz="1500" b="1" dirty="0">
              <a:solidFill>
                <a:srgbClr val="00009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2765018"/>
            <a:ext cx="5365260" cy="808445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000099"/>
                </a:solidFill>
              </a:rPr>
              <a:t>Время: начало в 10.00 по местному времени.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000099"/>
                </a:solidFill>
              </a:rPr>
              <a:t>Сочинение (изложение) – 3 часа 55 минут (для лиц с ОВЗ + 1 час 30 минут)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00430" y="3645025"/>
            <a:ext cx="5500726" cy="64123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000099"/>
                </a:solidFill>
              </a:rPr>
              <a:t>Места проведения: </a:t>
            </a:r>
            <a:r>
              <a:rPr lang="ru-RU" sz="1600" dirty="0">
                <a:solidFill>
                  <a:srgbClr val="000099"/>
                </a:solidFill>
              </a:rPr>
              <a:t>для выпускников текущего года – </a:t>
            </a:r>
            <a:r>
              <a:rPr lang="ru-RU" sz="1600" u="sng" dirty="0">
                <a:solidFill>
                  <a:srgbClr val="000099"/>
                </a:solidFill>
              </a:rPr>
              <a:t>по месту получения среднего общего образования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388" y="4372026"/>
            <a:ext cx="7424570" cy="147319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Проверка сочинения (изложения):</a:t>
            </a:r>
          </a:p>
          <a:p>
            <a:pPr algn="just">
              <a:defRPr/>
            </a:pPr>
            <a:r>
              <a:rPr lang="ru-RU" sz="1600" dirty="0">
                <a:solidFill>
                  <a:srgbClr val="000099"/>
                </a:solidFill>
                <a:cs typeface="Times New Roman" pitchFamily="18" charset="0"/>
              </a:rPr>
              <a:t>На уровне образовательной организации – комиссия образовательной организации/муниципальная комиссия</a:t>
            </a:r>
          </a:p>
          <a:p>
            <a:pPr algn="just">
              <a:defRPr/>
            </a:pPr>
            <a:endParaRPr lang="ru-RU" sz="600" dirty="0">
              <a:solidFill>
                <a:srgbClr val="000099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dirty="0">
                <a:solidFill>
                  <a:srgbClr val="000099"/>
                </a:solidFill>
                <a:cs typeface="Times New Roman" pitchFamily="18" charset="0"/>
              </a:rPr>
              <a:t>Результатом итогового сочинения (изложения) является </a:t>
            </a:r>
            <a:r>
              <a:rPr lang="ru-RU" sz="1600" b="1" dirty="0">
                <a:solidFill>
                  <a:srgbClr val="000099"/>
                </a:solidFill>
                <a:cs typeface="Times New Roman" pitchFamily="18" charset="0"/>
              </a:rPr>
              <a:t>«Зачет» или «Незачет»</a:t>
            </a:r>
            <a:endParaRPr lang="ru-RU" sz="16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0712" y="5932552"/>
            <a:ext cx="7045584" cy="863649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</a:rPr>
              <a:t>Размещение тем за 15 минут – </a:t>
            </a:r>
            <a:r>
              <a:rPr lang="en-US" b="1" dirty="0">
                <a:solidFill>
                  <a:srgbClr val="000099"/>
                </a:solidFill>
              </a:rPr>
              <a:t>ege.edu.ru, fipi.ru</a:t>
            </a:r>
            <a:r>
              <a:rPr lang="ru-RU" b="1" dirty="0">
                <a:solidFill>
                  <a:srgbClr val="000099"/>
                </a:solidFill>
              </a:rPr>
              <a:t>, сайт ДОиМП ХМАО – Югры</a:t>
            </a:r>
          </a:p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</a:rPr>
              <a:t>проверка </a:t>
            </a:r>
            <a:r>
              <a:rPr lang="ru-RU" dirty="0">
                <a:solidFill>
                  <a:srgbClr val="000099"/>
                </a:solidFill>
              </a:rPr>
              <a:t>копий работ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Бланковая технология с обязательным сканированием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79712" y="260648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8" descr="&amp;Mcy;&amp;Dcy;&amp;Ocy;&amp;Acy;&amp;Ucy; &amp;Dcy;&amp;Scy;18 &quot;&amp;Gcy;&amp;ncy;&amp;iocy;&amp;zcy;&amp;dcy;&amp;ycy;&amp;shcy;&amp;kcy;&amp;ocy;&quot; &amp;gcy;.&amp;Ocy;&amp;rcy;&amp;scy;&amp;kcy;&amp;acy; - &amp;Gcy;&amp;lcy;&amp;acy;&amp;vcy;&amp;ncy;&amp;acy;&amp;yacy; &amp;scy;&amp;tcy;&amp;rcy;&amp;acy;&amp;ncy;&amp;icy;&amp;tscy;&amp;acy; - &amp;Ocy;&amp;bcy;&amp;rcy;&amp;acy;&amp;zcy;&amp;tscy;&amp;ycy; &amp;zcy;&amp;acy;&amp;yacy;&amp;vcy;&amp;lcy;&amp;iecy;&amp;ncy;&amp;i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781300"/>
            <a:ext cx="2293937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611" y="1962664"/>
            <a:ext cx="4065589" cy="3914608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Заявление в ГЭК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документы,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подтверждающие наличие уважительной причины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!!!ЗА 2 НЕДЕЛИ ДО НАЧАЛА ЭКЗАМЕНА!!!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Text Box 10"/>
          <p:cNvSpPr txBox="1">
            <a:spLocks noChangeArrowheads="1"/>
          </p:cNvSpPr>
          <p:nvPr/>
        </p:nvSpPr>
        <p:spPr bwMode="auto">
          <a:xfrm>
            <a:off x="1000125" y="976313"/>
            <a:ext cx="7704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Изменение перечня, заявленных предметов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4718050" y="1860550"/>
            <a:ext cx="1290638" cy="639763"/>
          </a:xfrm>
          <a:prstGeom prst="rightArrow">
            <a:avLst/>
          </a:prstGeom>
          <a:solidFill>
            <a:srgbClr val="92D050"/>
          </a:solidFill>
          <a:ln>
            <a:solidFill>
              <a:srgbClr val="247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67463" y="1772816"/>
            <a:ext cx="2447925" cy="11350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Заседание ГЭК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7308850" y="3068563"/>
            <a:ext cx="647700" cy="1152525"/>
          </a:xfrm>
          <a:prstGeom prst="downArrow">
            <a:avLst/>
          </a:prstGeom>
          <a:solidFill>
            <a:srgbClr val="92D050"/>
          </a:solidFill>
          <a:ln>
            <a:solidFill>
              <a:srgbClr val="247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4437856"/>
            <a:ext cx="2457438" cy="1295400"/>
          </a:xfrm>
          <a:prstGeom prst="rect">
            <a:avLst/>
          </a:prstGeom>
          <a:gradFill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Решение ГЭК</a:t>
            </a:r>
          </a:p>
        </p:txBody>
      </p:sp>
      <p:pic>
        <p:nvPicPr>
          <p:cNvPr id="18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79712" y="260648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91680" y="618841"/>
            <a:ext cx="6200622" cy="361887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АПЕЛЛЯЦИИ</a:t>
            </a:r>
            <a:endParaRPr lang="ru-RU" sz="16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796" y="1340768"/>
            <a:ext cx="3889140" cy="360040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установленного порядка проведения ГИА-11: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028" name="Picture 4" descr="E:\родительские собрания\картинки\картинки\ФОН для презентаций\0_a67e1_4d3f05d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644" y="1050647"/>
            <a:ext cx="1224857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4048" y="1412776"/>
            <a:ext cx="3960440" cy="360040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несогласии с выставленными баллами ГИА-11:</a:t>
            </a:r>
            <a:endParaRPr lang="ru-RU" sz="13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504" y="1916832"/>
            <a:ext cx="3889140" cy="648072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подается участником ГИА-11 непосредственно в день проведения экзаменов, в двух экземплярах члену ГЭК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2708920"/>
            <a:ext cx="4248472" cy="360040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 удостоверяет апелляцию своей подписью, один экземпляр передает участнику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7504" y="3284984"/>
            <a:ext cx="4408060" cy="792088"/>
          </a:xfrm>
          <a:prstGeom prst="roundRect">
            <a:avLst/>
          </a:prstGeom>
          <a:gradFill>
            <a:gsLst>
              <a:gs pos="100000">
                <a:srgbClr val="FFFFFF">
                  <a:alpha val="23000"/>
                </a:srgbClr>
              </a:gs>
              <a:gs pos="0">
                <a:srgbClr val="CCECFF">
                  <a:alpha val="24000"/>
                </a:srgbClr>
              </a:gs>
              <a:gs pos="48000">
                <a:schemeClr val="accent3">
                  <a:lumMod val="97000"/>
                  <a:lumOff val="3000"/>
                  <a:alpha val="18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 член ГЭК проводит проверку  сведений, изложенных в апелляции,</a:t>
            </a:r>
          </a:p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 (акт) проверки и апелляцию передает  в Конфликтную комиссию автономного округа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504" y="4293096"/>
            <a:ext cx="4248472" cy="396044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рассматривает апелляцию и материалы  не более двух рабочих дней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4833156"/>
            <a:ext cx="4248472" cy="32403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принимает одно из решений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6795" y="5373216"/>
            <a:ext cx="1656893" cy="86409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апелляции, если факты не подтверждены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07704" y="5373216"/>
            <a:ext cx="2664296" cy="86409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удовлетворении апелляции, если факты подтверждены и могут повлиять на результат экзамена</a:t>
            </a:r>
            <a:endParaRPr lang="ru-RU" sz="1300" b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4048" y="1844824"/>
            <a:ext cx="3960440" cy="86409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подается участником в месте, определенном Департаментом в течение двух рабочих дней со дня официального ознакомления с результатами экзамена</a:t>
            </a:r>
            <a:endParaRPr lang="ru-RU" sz="13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515564" y="2852936"/>
            <a:ext cx="4448924" cy="432048"/>
          </a:xfrm>
          <a:prstGeom prst="roundRect">
            <a:avLst/>
          </a:prstGeom>
          <a:gradFill>
            <a:gsLst>
              <a:gs pos="0">
                <a:srgbClr val="CCECFF">
                  <a:alpha val="26000"/>
                </a:srgbClr>
              </a:gs>
              <a:gs pos="48000">
                <a:schemeClr val="accent3">
                  <a:lumMod val="97000"/>
                  <a:lumOff val="3000"/>
                  <a:alpha val="1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организации, </a:t>
            </a:r>
            <a:r>
              <a:rPr lang="ru-RU" sz="13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принявший апелляцию, незамедлительно передает ее в </a:t>
            </a:r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Конфликтную </a:t>
            </a:r>
            <a:r>
              <a:rPr lang="ru-RU" sz="13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99992" y="3501008"/>
            <a:ext cx="4448924" cy="576064"/>
          </a:xfrm>
          <a:prstGeom prst="roundRect">
            <a:avLst/>
          </a:prstGeom>
          <a:gradFill>
            <a:gsLst>
              <a:gs pos="0">
                <a:srgbClr val="CCECFF">
                  <a:alpha val="26000"/>
                </a:srgbClr>
              </a:gs>
              <a:gs pos="48000">
                <a:schemeClr val="accent3">
                  <a:lumMod val="97000"/>
                  <a:lumOff val="3000"/>
                  <a:alpha val="1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13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выпускники прошлых лет заблаговременно информируются о времени, месте и порядке рассмотрения апелляций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9992" y="4293096"/>
            <a:ext cx="4448924" cy="396044"/>
          </a:xfrm>
          <a:prstGeom prst="roundRect">
            <a:avLst/>
          </a:prstGeom>
          <a:gradFill>
            <a:gsLst>
              <a:gs pos="0">
                <a:srgbClr val="CCECFF">
                  <a:alpha val="26000"/>
                </a:srgbClr>
              </a:gs>
              <a:gs pos="48000">
                <a:schemeClr val="accent3">
                  <a:lumMod val="97000"/>
                  <a:lumOff val="3000"/>
                  <a:alpha val="1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рассматривает апелляцию и материалы не более четырех рабочих дней</a:t>
            </a:r>
            <a:endParaRPr lang="ru-RU" sz="13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99992" y="4833156"/>
            <a:ext cx="4448924" cy="324036"/>
          </a:xfrm>
          <a:prstGeom prst="roundRect">
            <a:avLst/>
          </a:prstGeom>
          <a:gradFill>
            <a:gsLst>
              <a:gs pos="0">
                <a:srgbClr val="CCECFF">
                  <a:alpha val="26000"/>
                </a:srgbClr>
              </a:gs>
              <a:gs pos="48000">
                <a:schemeClr val="accent3">
                  <a:lumMod val="97000"/>
                  <a:lumOff val="3000"/>
                  <a:alpha val="1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принимает одно из решений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71291" y="5373216"/>
            <a:ext cx="1944925" cy="86409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отклонении апелляции, и сохранении выставленных баллов</a:t>
            </a:r>
            <a:endParaRPr lang="ru-RU" sz="13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5373216"/>
            <a:ext cx="2448272" cy="86409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удовлетворении апелляции и выставлении измененных баллов (увеличение или уменьшение)</a:t>
            </a:r>
            <a:endParaRPr lang="ru-RU" sz="13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979712" y="1772816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1835696" y="2564904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1619672" y="3140968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1619672" y="414908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1943708" y="4797152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827584" y="522920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987824" y="522920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6660232" y="1700808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6876256" y="2780928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308304" y="3356992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7380312" y="414908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6876256" y="4797152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5400092" y="522920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7740352" y="5229200"/>
            <a:ext cx="252028" cy="72008"/>
          </a:xfrm>
          <a:prstGeom prst="downArrow">
            <a:avLst/>
          </a:prstGeom>
          <a:solidFill>
            <a:srgbClr val="FFCC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89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691680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9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files.simcat.ru/edu/school63/img/201108/1314044991_ege_so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t="4326" r="18123" b="6982"/>
          <a:stretch>
            <a:fillRect/>
          </a:stretch>
        </p:blipFill>
        <p:spPr bwMode="auto">
          <a:xfrm>
            <a:off x="7492938" y="4221088"/>
            <a:ext cx="1543558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619672" y="692696"/>
            <a:ext cx="528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Пересдача экзаменов в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2018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году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437" name="Прямоугольник 18"/>
          <p:cNvSpPr>
            <a:spLocks noChangeArrowheads="1"/>
          </p:cNvSpPr>
          <p:nvPr/>
        </p:nvSpPr>
        <p:spPr bwMode="auto">
          <a:xfrm>
            <a:off x="388119" y="1342509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Повторно, по решению председателя ГЭК, допускаются к сдаче экзаменов в текущем году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соответствующему учебному предмету:</a:t>
            </a:r>
          </a:p>
        </p:txBody>
      </p:sp>
      <p:pic>
        <p:nvPicPr>
          <p:cNvPr id="11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3" name="Прямоугольник 18"/>
          <p:cNvSpPr>
            <a:spLocks noChangeArrowheads="1"/>
          </p:cNvSpPr>
          <p:nvPr/>
        </p:nvSpPr>
        <p:spPr bwMode="auto">
          <a:xfrm>
            <a:off x="388119" y="2054856"/>
            <a:ext cx="828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обучающиеся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получившие на ГИА неудовлетворительный результат по одному из обязательных учебных предметов;</a:t>
            </a:r>
          </a:p>
        </p:txBody>
      </p:sp>
      <p:sp>
        <p:nvSpPr>
          <p:cNvPr id="14" name="Прямоугольник 18"/>
          <p:cNvSpPr>
            <a:spLocks noChangeArrowheads="1"/>
          </p:cNvSpPr>
          <p:nvPr/>
        </p:nvSpPr>
        <p:spPr bwMode="auto">
          <a:xfrm>
            <a:off x="395536" y="2710661"/>
            <a:ext cx="8424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обучающиеся, не явившиеся на экзамены по уважительным причинам (болезнь или иные обстоятельства, подтвержденные документально);</a:t>
            </a:r>
          </a:p>
        </p:txBody>
      </p:sp>
      <p:sp>
        <p:nvSpPr>
          <p:cNvPr id="15" name="Прямоугольник 18"/>
          <p:cNvSpPr>
            <a:spLocks noChangeArrowheads="1"/>
          </p:cNvSpPr>
          <p:nvPr/>
        </p:nvSpPr>
        <p:spPr bwMode="auto">
          <a:xfrm>
            <a:off x="395536" y="3429000"/>
            <a:ext cx="84249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обучающиеся, не завершившие выполнение экзаменационной работы по уважительным причинам (болезнь или иные обстоятельства, подтвержденные документально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467544" y="4365104"/>
            <a:ext cx="69847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обучающиеся, которым конфликтная комиссия удовлетворила апелляцию о нарушении устанавливаемого порядка проведения ГИА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395536" y="5229200"/>
            <a:ext cx="69847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обучающиеся, чьи результаты были аннулированы по решению председателя ГЭК в случае выявления фактов нарушений установленного порядка проведения ГИА, совершенных лицами, привлекаемыми к организации ГИА в ППЭ, а также иными (в том числе неустановленными) лицами.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691680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 descr="http://gov.cap.ru/UserFiles/news/201508/21/1424024647_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16247" r="17499" b="18764"/>
          <a:stretch>
            <a:fillRect/>
          </a:stretch>
        </p:blipFill>
        <p:spPr bwMode="auto">
          <a:xfrm>
            <a:off x="6797656" y="5373216"/>
            <a:ext cx="2346344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916832"/>
            <a:ext cx="8568952" cy="27363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457200" algn="just">
              <a:lnSpc>
                <a:spcPct val="150000"/>
              </a:lnSpc>
              <a:defRPr/>
            </a:pP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Итоговые отметки за 11 класс определяются как среднее арифметическое полугодовых и годовых отметок 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</a:t>
            </a:r>
          </a:p>
        </p:txBody>
      </p:sp>
      <p:pic>
        <p:nvPicPr>
          <p:cNvPr id="113668" name="Picture 4" descr="http://schkola35.ucoz.ru/_tbkp/attest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021180"/>
            <a:ext cx="316835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536" y="1068156"/>
            <a:ext cx="8391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Выставление итоговых отметок  в аттестат о среднем общем образовании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1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7704" y="116632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0" y="908720"/>
            <a:ext cx="910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Формы проведения государственной итоговой аттестации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628800"/>
            <a:ext cx="3672086" cy="1079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</a:rPr>
              <a:t>ОГЭ / ЕГЭ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2" y="1628800"/>
            <a:ext cx="3960118" cy="10802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Государственный 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</a:rPr>
              <a:t>выпускной экзамен (ГВЭ)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2924944"/>
            <a:ext cx="4356869" cy="37444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u="sng" dirty="0">
              <a:solidFill>
                <a:srgbClr val="000099"/>
              </a:solidFill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000099"/>
                </a:solidFill>
              </a:rPr>
              <a:t>обучающиеся специальных учебно-воспитательных учреждений закрытого типа, а также учреждений, исполняющих наказание в виде лишения свободы;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000099"/>
                </a:solidFill>
              </a:rPr>
              <a:t> обучающиеся образовательных  организаций за пределами РФ,  загранучреждений  Министерства </a:t>
            </a:r>
            <a:r>
              <a:rPr lang="ru-RU" b="1" dirty="0" smtClean="0">
                <a:solidFill>
                  <a:srgbClr val="000099"/>
                </a:solidFill>
              </a:rPr>
              <a:t>иностранных </a:t>
            </a:r>
            <a:r>
              <a:rPr lang="ru-RU" b="1" dirty="0">
                <a:solidFill>
                  <a:srgbClr val="000099"/>
                </a:solidFill>
              </a:rPr>
              <a:t>дел России;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000099"/>
                </a:solidFill>
              </a:rPr>
              <a:t> обучающиеся с </a:t>
            </a:r>
            <a:r>
              <a:rPr lang="ru-RU" b="1" dirty="0" smtClean="0">
                <a:solidFill>
                  <a:srgbClr val="000099"/>
                </a:solidFill>
              </a:rPr>
              <a:t>ОВЗ;</a:t>
            </a:r>
            <a:endParaRPr lang="ru-RU" b="1" dirty="0">
              <a:solidFill>
                <a:srgbClr val="000099"/>
              </a:solidFill>
            </a:endParaRP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000099"/>
                </a:solidFill>
              </a:rPr>
              <a:t>  дети-инвалиды и инвалиды;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rgbClr val="000099"/>
                </a:solidFill>
              </a:rPr>
              <a:t> обучающиеся, освоившие в 2014 и 2015 годах образовательные программы </a:t>
            </a:r>
            <a:r>
              <a:rPr lang="ru-RU" b="1" dirty="0" smtClean="0">
                <a:solidFill>
                  <a:srgbClr val="000099"/>
                </a:solidFill>
              </a:rPr>
              <a:t>ООО в ОО, </a:t>
            </a:r>
            <a:r>
              <a:rPr lang="ru-RU" b="1" dirty="0">
                <a:solidFill>
                  <a:srgbClr val="000099"/>
                </a:solidFill>
              </a:rPr>
              <a:t>расположенных на территориях Республики Крым и города федерального значения Севастополя</a:t>
            </a: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2924944"/>
            <a:ext cx="4032448" cy="37444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u="sng" dirty="0">
              <a:solidFill>
                <a:srgbClr val="000099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rgbClr val="000099"/>
                </a:solidFill>
              </a:rPr>
              <a:t>- обучающиеся образовательных организаций, освоившие образовательные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в </a:t>
            </a:r>
            <a:r>
              <a:rPr lang="ru-RU" sz="1600" b="1" dirty="0">
                <a:solidFill>
                  <a:srgbClr val="000099"/>
                </a:solidFill>
              </a:rPr>
              <a:t>очной, очно-заочной, заочной форме;</a:t>
            </a:r>
          </a:p>
          <a:p>
            <a:pPr>
              <a:defRPr/>
            </a:pPr>
            <a:r>
              <a:rPr lang="ru-RU" sz="1600" b="1" dirty="0">
                <a:solidFill>
                  <a:srgbClr val="000099"/>
                </a:solidFill>
              </a:rPr>
              <a:t>- лица, освоившие образовательные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в </a:t>
            </a:r>
            <a:r>
              <a:rPr lang="ru-RU" sz="1600" b="1" dirty="0">
                <a:solidFill>
                  <a:srgbClr val="000099"/>
                </a:solidFill>
              </a:rPr>
              <a:t>форме семейного образования или  в форме самообразования и допущенные в текущем году к ГИА</a:t>
            </a:r>
          </a:p>
        </p:txBody>
      </p:sp>
      <p:pic>
        <p:nvPicPr>
          <p:cNvPr id="15369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9552" y="620688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Информирование о приеме на обучение по программам</a:t>
            </a:r>
          </a:p>
          <a:p>
            <a:pPr algn="ctr"/>
            <a:r>
              <a:rPr lang="ru-RU" sz="1800" b="1" dirty="0" err="1" smtClean="0">
                <a:solidFill>
                  <a:srgbClr val="000099"/>
                </a:solidFill>
                <a:latin typeface="Times New Roman" pitchFamily="18" charset="0"/>
              </a:rPr>
              <a:t>бакалавриата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ru-RU" sz="1800" b="1" dirty="0" err="1" smtClean="0">
                <a:solidFill>
                  <a:srgbClr val="000099"/>
                </a:solidFill>
                <a:latin typeface="Times New Roman" pitchFamily="18" charset="0"/>
              </a:rPr>
              <a:t>специалитета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</a:rPr>
              <a:t>, магистратуры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2844" y="6243600"/>
            <a:ext cx="8858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Сроки и перечень информации, размещаемой в информационно-телекоммуникационной сети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</a:rPr>
              <a:t>Интеренет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» установлены приказом 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</a:rPr>
              <a:t>Минобрнауки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 России от 14.10.2015 № 1147 (с изм. на 29.07.2016)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8804831" cy="488857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5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позднее 1 октября </a:t>
            </a:r>
            <a:r>
              <a:rPr lang="ru-RU" sz="15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года, предшествующего поступлению в вуз на официальных сайтах размещается информация о приеме на обучение, в том числе: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правила приема, утверждаемые организацией самостоятельно;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5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 для приема на обучение по различным условиям </a:t>
            </a: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сроках проведения приема;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различным условиям поступления: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 с указанием приоритетности вступительных испытаний при ранжировании списков поступающих;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минимальное количество баллов;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формах проведения вступительных испытаний, проводимых организацией самостоятельно;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особых правах и преимуществах;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порядке учета индивидуальных достижений поступающих;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об особенностях проведения вступительных испытаний для лиц с ограниченными возможностями здоровья, инвалидов;</a:t>
            </a:r>
          </a:p>
          <a:p>
            <a:pPr indent="45720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ru-RU" sz="15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подачи и рассмотрения апелляций по результатам вступительных испытаний, проводимых организацией самостоятельно;</a:t>
            </a:r>
            <a:endParaRPr lang="ru-RU" sz="15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57224" y="928670"/>
            <a:ext cx="7380288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500" b="1" dirty="0" smtClean="0">
                <a:solidFill>
                  <a:srgbClr val="000099"/>
                </a:solidFill>
                <a:latin typeface="Times New Roman" pitchFamily="18" charset="0"/>
              </a:rPr>
              <a:t>Общие требования к организации приема на обучение по программам </a:t>
            </a:r>
            <a:r>
              <a:rPr lang="ru-RU" sz="2500" b="1" dirty="0" err="1" smtClean="0">
                <a:solidFill>
                  <a:srgbClr val="000099"/>
                </a:solidFill>
                <a:latin typeface="Times New Roman" pitchFamily="18" charset="0"/>
              </a:rPr>
              <a:t>бакалавриата</a:t>
            </a:r>
            <a:r>
              <a:rPr lang="ru-RU" sz="2500" b="1" dirty="0" smtClean="0">
                <a:solidFill>
                  <a:srgbClr val="000099"/>
                </a:solidFill>
                <a:latin typeface="Times New Roman" pitchFamily="18" charset="0"/>
              </a:rPr>
              <a:t> и программам </a:t>
            </a:r>
            <a:r>
              <a:rPr lang="ru-RU" sz="2500" b="1" dirty="0" err="1" smtClean="0">
                <a:solidFill>
                  <a:srgbClr val="000099"/>
                </a:solidFill>
                <a:latin typeface="Times New Roman" pitchFamily="18" charset="0"/>
              </a:rPr>
              <a:t>специалитета</a:t>
            </a:r>
            <a:endParaRPr lang="ru-RU" sz="2500" b="1" dirty="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2492896"/>
            <a:ext cx="6264696" cy="792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1. </a:t>
            </a:r>
            <a:r>
              <a:rPr lang="ru-RU" dirty="0" smtClean="0">
                <a:solidFill>
                  <a:srgbClr val="000099"/>
                </a:solidFill>
              </a:rPr>
              <a:t>Прием на обучение по программам </a:t>
            </a:r>
            <a:r>
              <a:rPr lang="ru-RU" dirty="0" err="1" smtClean="0">
                <a:solidFill>
                  <a:srgbClr val="000099"/>
                </a:solidFill>
              </a:rPr>
              <a:t>бакалавриата</a:t>
            </a:r>
            <a:r>
              <a:rPr lang="ru-RU" dirty="0" smtClean="0">
                <a:solidFill>
                  <a:srgbClr val="000099"/>
                </a:solidFill>
              </a:rPr>
              <a:t> и программам </a:t>
            </a:r>
            <a:r>
              <a:rPr lang="ru-RU" dirty="0" err="1" smtClean="0">
                <a:solidFill>
                  <a:srgbClr val="000099"/>
                </a:solidFill>
              </a:rPr>
              <a:t>специалитета</a:t>
            </a:r>
            <a:r>
              <a:rPr lang="ru-RU" dirty="0" smtClean="0">
                <a:solidFill>
                  <a:srgbClr val="000099"/>
                </a:solidFill>
              </a:rPr>
              <a:t> проводится на основании </a:t>
            </a:r>
            <a:r>
              <a:rPr lang="ru-RU" b="1" dirty="0" smtClean="0">
                <a:solidFill>
                  <a:srgbClr val="000099"/>
                </a:solidFill>
              </a:rPr>
              <a:t>результатов ЕГЭ</a:t>
            </a: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3573016"/>
            <a:ext cx="6215106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2. Результаты ЕГЭ </a:t>
            </a:r>
            <a:r>
              <a:rPr lang="ru-RU" dirty="0" smtClean="0">
                <a:solidFill>
                  <a:srgbClr val="000099"/>
                </a:solidFill>
              </a:rPr>
              <a:t>при приеме на обучение по программам </a:t>
            </a:r>
            <a:r>
              <a:rPr lang="ru-RU" dirty="0" err="1" smtClean="0">
                <a:solidFill>
                  <a:srgbClr val="000099"/>
                </a:solidFill>
              </a:rPr>
              <a:t>бакалавриата</a:t>
            </a:r>
            <a:r>
              <a:rPr lang="ru-RU" dirty="0" smtClean="0">
                <a:solidFill>
                  <a:srgbClr val="000099"/>
                </a:solidFill>
              </a:rPr>
              <a:t> и программам </a:t>
            </a:r>
            <a:r>
              <a:rPr lang="ru-RU" dirty="0" err="1" smtClean="0">
                <a:solidFill>
                  <a:srgbClr val="000099"/>
                </a:solidFill>
              </a:rPr>
              <a:t>специалитета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действительны четыре года, </a:t>
            </a:r>
            <a:r>
              <a:rPr lang="ru-RU" dirty="0" smtClean="0">
                <a:solidFill>
                  <a:srgbClr val="000099"/>
                </a:solidFill>
              </a:rPr>
              <a:t>следующих за годом получения таких результатов</a:t>
            </a: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1680" y="4653136"/>
            <a:ext cx="6357982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3. </a:t>
            </a:r>
            <a:r>
              <a:rPr lang="ru-RU" dirty="0" smtClean="0">
                <a:solidFill>
                  <a:srgbClr val="000099"/>
                </a:solidFill>
              </a:rPr>
              <a:t>Минимальное количество баллов ЕГЭ по общеобразовательным предметам, соответствующим специальности или направлению подготовки</a:t>
            </a:r>
            <a:r>
              <a:rPr lang="ru-RU" b="1" dirty="0" smtClean="0">
                <a:solidFill>
                  <a:srgbClr val="000099"/>
                </a:solidFill>
              </a:rPr>
              <a:t>, устанавливается вузом</a:t>
            </a: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5733256"/>
            <a:ext cx="6215106" cy="78581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>4. </a:t>
            </a:r>
            <a:r>
              <a:rPr lang="ru-RU" dirty="0" smtClean="0">
                <a:solidFill>
                  <a:srgbClr val="000099"/>
                </a:solidFill>
              </a:rPr>
              <a:t>Минимальное количество баллов ЕГЭ, устанавливаемое вузом, </a:t>
            </a:r>
            <a:r>
              <a:rPr lang="ru-RU" b="1" dirty="0" smtClean="0">
                <a:solidFill>
                  <a:srgbClr val="000099"/>
                </a:solidFill>
              </a:rPr>
              <a:t>не может быть ниже количества баллов ЕГЭ, установленных </a:t>
            </a:r>
            <a:r>
              <a:rPr lang="ru-RU" b="1" dirty="0" err="1" smtClean="0">
                <a:solidFill>
                  <a:srgbClr val="000099"/>
                </a:solidFill>
              </a:rPr>
              <a:t>Рособрнадзором</a:t>
            </a:r>
            <a:endParaRPr lang="ru-RU" b="1" dirty="0" smtClean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64373" y="1857364"/>
            <a:ext cx="2236783" cy="164307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rgbClr val="002060"/>
                </a:solidFill>
              </a:rPr>
              <a:t>Федеральный закон от 29.12.2012</a:t>
            </a:r>
            <a:br>
              <a:rPr lang="ru-RU" sz="1500" b="1" dirty="0" smtClean="0">
                <a:solidFill>
                  <a:srgbClr val="002060"/>
                </a:solidFill>
              </a:rPr>
            </a:br>
            <a:r>
              <a:rPr lang="ru-RU" sz="1500" b="1" dirty="0" smtClean="0">
                <a:solidFill>
                  <a:srgbClr val="002060"/>
                </a:solidFill>
              </a:rPr>
              <a:t>№ 273-ФЗ «Об образовании в Российской Федерации»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43608" y="2204864"/>
            <a:ext cx="71294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0099"/>
                </a:solidFill>
              </a:rPr>
              <a:t>Спасибо за внимание</a:t>
            </a:r>
            <a:r>
              <a:rPr lang="ru-RU" sz="3600" b="1" dirty="0" smtClean="0">
                <a:solidFill>
                  <a:srgbClr val="000099"/>
                </a:solidFill>
              </a:rPr>
              <a:t>!</a:t>
            </a:r>
          </a:p>
          <a:p>
            <a:pPr algn="ctr"/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15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4737" cy="622422"/>
          </a:xfrm>
          <a:prstGeom prst="rect">
            <a:avLst/>
          </a:prstGeom>
          <a:noFill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691680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6733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Телефоны «Горячей линии»:</a:t>
            </a:r>
          </a:p>
          <a:p>
            <a:pPr algn="ctr"/>
            <a:endParaRPr lang="ru-RU" sz="1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Город: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(3467)32-86-07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(3467)32-62-36</a:t>
            </a:r>
          </a:p>
          <a:p>
            <a:pPr algn="ctr"/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 (3467)33-33-79</a:t>
            </a:r>
          </a:p>
          <a:p>
            <a:pPr algn="ctr"/>
            <a:endParaRPr lang="ru-RU" sz="12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Округ: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8(3467)32-74-12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8(3467)31-84-94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8(3467)31-85-49</a:t>
            </a:r>
            <a:endParaRPr lang="ru-RU" dirty="0"/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7456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Расписание проведения </a:t>
            </a: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ГИА-2018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4934928"/>
              </p:ext>
            </p:extLst>
          </p:nvPr>
        </p:nvGraphicFramePr>
        <p:xfrm>
          <a:off x="5004048" y="1219532"/>
          <a:ext cx="3856087" cy="5247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0775175"/>
              </p:ext>
            </p:extLst>
          </p:nvPr>
        </p:nvGraphicFramePr>
        <p:xfrm>
          <a:off x="107504" y="2140144"/>
          <a:ext cx="4788024" cy="189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618318991"/>
              </p:ext>
            </p:extLst>
          </p:nvPr>
        </p:nvGraphicFramePr>
        <p:xfrm>
          <a:off x="107504" y="3705183"/>
          <a:ext cx="4752528" cy="202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5765792"/>
            <a:ext cx="50040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Проведение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дополнительного этапа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ГИА-9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(по всем учебным предметам) и </a:t>
            </a:r>
            <a:r>
              <a:rPr lang="ru-RU" sz="1300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ГИА-11 </a:t>
            </a:r>
            <a:r>
              <a:rPr lang="ru-RU" sz="1300" i="1" dirty="0">
                <a:solidFill>
                  <a:srgbClr val="2E3192"/>
                </a:solidFill>
                <a:latin typeface="Cambria" panose="02040503050406030204" pitchFamily="18" charset="0"/>
              </a:rPr>
              <a:t>( по русскому языку и математике) </a:t>
            </a:r>
            <a:endParaRPr lang="ru-RU" sz="1300" i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3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1300" b="1" i="1" dirty="0">
                <a:solidFill>
                  <a:srgbClr val="C00000"/>
                </a:solidFill>
                <a:latin typeface="Cambria" panose="02040503050406030204" pitchFamily="18" charset="0"/>
              </a:rPr>
              <a:t>сентябре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08396"/>
            <a:ext cx="453650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Приказы </a:t>
            </a:r>
            <a:r>
              <a:rPr lang="ru-RU" sz="1600" i="1" dirty="0" err="1">
                <a:solidFill>
                  <a:srgbClr val="C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600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России </a:t>
            </a:r>
            <a:r>
              <a:rPr lang="ru-RU" sz="1600" i="1" dirty="0">
                <a:solidFill>
                  <a:srgbClr val="C00000"/>
                </a:solidFill>
                <a:latin typeface="Cambria" panose="02040503050406030204" pitchFamily="18" charset="0"/>
              </a:rPr>
              <a:t>от 10.11.2017 </a:t>
            </a:r>
            <a:endParaRPr lang="ru-RU" sz="1600" i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№ </a:t>
            </a:r>
            <a:r>
              <a:rPr lang="ru-RU" sz="1600" i="1" dirty="0">
                <a:solidFill>
                  <a:srgbClr val="C00000"/>
                </a:solidFill>
                <a:latin typeface="Cambria" panose="02040503050406030204" pitchFamily="18" charset="0"/>
              </a:rPr>
              <a:t>1097, № </a:t>
            </a:r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1098, </a:t>
            </a:r>
            <a:r>
              <a:rPr lang="ru-RU" sz="1600" i="1" dirty="0">
                <a:solidFill>
                  <a:srgbClr val="C00000"/>
                </a:solidFill>
                <a:latin typeface="Cambria" panose="02040503050406030204" pitchFamily="18" charset="0"/>
              </a:rPr>
              <a:t>№ </a:t>
            </a:r>
            <a:r>
              <a:rPr lang="ru-RU" sz="16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1099</a:t>
            </a:r>
            <a:endParaRPr lang="ru-RU" sz="16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1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1357322" cy="628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3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259632" y="620688"/>
            <a:ext cx="719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Государственная итоговая аттестация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– 9 классы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3573016"/>
            <a:ext cx="8640960" cy="31683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 Литература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 Физика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 Химия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+Биология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+География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+История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+Обществознание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+Иностранные языки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+Информатика и ИКТ</a:t>
            </a:r>
            <a:endParaRPr lang="ru-RU" sz="16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800" b="1" i="1" dirty="0">
                <a:solidFill>
                  <a:srgbClr val="C00000"/>
                </a:solidFill>
              </a:rPr>
              <a:t>Изменение перечня </a:t>
            </a:r>
            <a:r>
              <a:rPr lang="ru-RU" sz="1800" b="1" i="1" dirty="0" smtClean="0">
                <a:solidFill>
                  <a:srgbClr val="C00000"/>
                </a:solidFill>
              </a:rPr>
              <a:t>выбранных </a:t>
            </a:r>
            <a:r>
              <a:rPr lang="ru-RU" sz="1800" b="1" i="1" dirty="0">
                <a:solidFill>
                  <a:srgbClr val="C00000"/>
                </a:solidFill>
              </a:rPr>
              <a:t>предметов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C00000"/>
                </a:solidFill>
              </a:rPr>
              <a:t> не позднее чем за две недели до начала экзамена</a:t>
            </a:r>
          </a:p>
          <a:p>
            <a:pPr algn="ctr">
              <a:defRPr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206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3131840" y="1196752"/>
            <a:ext cx="3024336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</a:rPr>
              <a:t>Срок </a:t>
            </a:r>
            <a:r>
              <a:rPr lang="ru-RU" sz="1800" b="1" dirty="0" smtClean="0">
                <a:solidFill>
                  <a:srgbClr val="C00000"/>
                </a:solidFill>
              </a:rPr>
              <a:t>подачи заявления</a:t>
            </a:r>
            <a:endParaRPr lang="ru-RU" sz="1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до 1 марта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3608" y="2348880"/>
            <a:ext cx="734481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Основание для получения аттестата в </a:t>
            </a:r>
            <a:r>
              <a:rPr lang="ru-RU" sz="1800" b="1" dirty="0" smtClean="0">
                <a:solidFill>
                  <a:srgbClr val="000099"/>
                </a:solidFill>
              </a:rPr>
              <a:t>2018 </a:t>
            </a:r>
            <a:r>
              <a:rPr lang="ru-RU" sz="1800" b="1" dirty="0">
                <a:solidFill>
                  <a:srgbClr val="000099"/>
                </a:solidFill>
              </a:rPr>
              <a:t>году – удовлетворительные результаты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rgbClr val="C00000"/>
                </a:solidFill>
              </a:rPr>
              <a:t>по четырем учебным предметам </a:t>
            </a:r>
            <a:r>
              <a:rPr lang="ru-RU" sz="1800" b="1" dirty="0">
                <a:solidFill>
                  <a:srgbClr val="000099"/>
                </a:solidFill>
              </a:rPr>
              <a:t>(русский язык, математика +2 по выбору)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5" name="Содержимое 10"/>
          <p:cNvSpPr txBox="1">
            <a:spLocks/>
          </p:cNvSpPr>
          <p:nvPr/>
        </p:nvSpPr>
        <p:spPr bwMode="auto">
          <a:xfrm>
            <a:off x="251520" y="625758"/>
            <a:ext cx="8571334" cy="597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Изменения в  КИМ ОГЭ по учебным предметам в 2018 году: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1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Литература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усовершенствованы инструкции к работе и отдельным заданиям;                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-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 переработаны и  приведены  в  соответствие  с  ЕГЭ критерии оценивания развёрнутых ответов;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-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максимальный первичный балл за выполнение всей работы увеличен с 23 до 33.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19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192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Математика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</a:rPr>
              <a:t>- исключён модуль «Реальная математика». Задачи этого модуля распределены по модулям «Алгебра» и  «Геометрия». Количество заданий и максимальный первичный балл оставлены без изменений.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Русский язык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Биология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География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История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Обществознание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Иностранные языки                                 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ИЗМЕНЕНИЙ НЕТ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Информатика и ИКТ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Физика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ea typeface="+mn-ea"/>
                <a:cs typeface="Times New Roman" pitchFamily="18" charset="0"/>
              </a:rPr>
              <a:t>Химия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195152" y="3932086"/>
            <a:ext cx="936104" cy="2130357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395536" y="6277705"/>
            <a:ext cx="1638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hlinkClick r:id="rId3"/>
              </a:rPr>
              <a:t>http://www.fipi.ru</a:t>
            </a:r>
            <a:endParaRPr kumimoji="0" lang="ru-RU" alt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704" y="5290280"/>
            <a:ext cx="946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425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539750" y="1628775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115616" y="764704"/>
            <a:ext cx="80283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Особенности ГИА для детей с ОВЗ, детей-инвалидов.</a:t>
            </a:r>
          </a:p>
          <a:p>
            <a:pPr algn="ctr"/>
            <a:endParaRPr lang="ru-RU" sz="1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ГИА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в форме ГВЭ, по желанию – в форме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ЕГЭ/ОГЭ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107504" y="2132856"/>
            <a:ext cx="8712968" cy="112371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6600"/>
                </a:solidFill>
                <a:latin typeface="Times New Roman" pitchFamily="18" charset="0"/>
              </a:rPr>
              <a:t>	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Для обучающихся с ОВЗ, детей-инвалидов и инвалидов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количество сдаваемых экзаменов по их желанию сокращается до двух обязательных экзаменов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по русскому языку и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</a:rPr>
              <a:t>математике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084" name="Прямоугольник 1"/>
          <p:cNvSpPr>
            <a:spLocks noChangeArrowheads="1"/>
          </p:cNvSpPr>
          <p:nvPr/>
        </p:nvSpPr>
        <p:spPr bwMode="auto">
          <a:xfrm>
            <a:off x="179512" y="3429000"/>
            <a:ext cx="8695060" cy="9361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лиц, имеющих медицинские показания для обучения на дому и соответствующие рекомендации </a:t>
            </a:r>
            <a:r>
              <a:rPr lang="ru-RU" sz="1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комиссии,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 организуется на дому</a:t>
            </a:r>
          </a:p>
        </p:txBody>
      </p:sp>
      <p:pic>
        <p:nvPicPr>
          <p:cNvPr id="308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79512" y="4581128"/>
            <a:ext cx="8712968" cy="20880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-"/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образовательная организация оборудуется с учетом индивидуальных особенностей указанных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лиц;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создаются материально-технические условия для проведения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экзамена;</a:t>
            </a:r>
            <a:endParaRPr lang="ru-RU" sz="1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продолжительность экзамена увеличивается на 1,5 часа,  продолжительность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ЕГЭ/ОГЭ </a:t>
            </a: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иностранным языкам увеличивается на 30 минут;</a:t>
            </a:r>
          </a:p>
          <a:p>
            <a:pPr algn="ctr">
              <a:buFontTx/>
              <a:buChar char="-"/>
              <a:defRPr/>
            </a:pPr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организуется питание и перерыв для медико-профилактических процедур</a:t>
            </a:r>
          </a:p>
          <a:p>
            <a:pPr algn="ctr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9" name="Picture 16" descr="http://logarifm-msk.ru/wp-content/uploads/2016/07/Kursyi-podgotovki-k-EGE%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1357322" cy="628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20485" name="Text Box 10"/>
          <p:cNvSpPr txBox="1">
            <a:spLocks noChangeArrowheads="1"/>
          </p:cNvSpPr>
          <p:nvPr/>
        </p:nvSpPr>
        <p:spPr bwMode="auto">
          <a:xfrm>
            <a:off x="574675" y="714375"/>
            <a:ext cx="85693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Обработка и проверка экзаменационных работ.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Ознакомление с результатами</a:t>
            </a:r>
          </a:p>
        </p:txBody>
      </p:sp>
      <p:pic>
        <p:nvPicPr>
          <p:cNvPr id="2048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79512" y="1844824"/>
            <a:ext cx="2376264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</a:rPr>
              <a:t>Не более 10 рабочих </a:t>
            </a:r>
            <a:r>
              <a:rPr lang="ru-RU" sz="2000" b="1" dirty="0" smtClean="0">
                <a:solidFill>
                  <a:srgbClr val="000099"/>
                </a:solidFill>
              </a:rPr>
              <a:t>дней РЦОИ-ФЦТ</a:t>
            </a:r>
            <a:endParaRPr lang="ru-RU" sz="2000" b="1" dirty="0">
              <a:solidFill>
                <a:srgbClr val="000099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99792" y="1844825"/>
            <a:ext cx="3249017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РЦОИ результаты переводит в пятибалльную систему оценивания и направляет в МОУО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084168" y="1844825"/>
            <a:ext cx="2915816" cy="136815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</a:rPr>
              <a:t>МОУО направляет результаты в образовательную организацию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3356992"/>
            <a:ext cx="6553200" cy="3501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000099"/>
                </a:solidFill>
              </a:rPr>
              <a:t>Итоговые отметки за 9 класс по русскому </a:t>
            </a:r>
            <a:r>
              <a:rPr lang="ru-RU" sz="1800" dirty="0">
                <a:solidFill>
                  <a:srgbClr val="000099"/>
                </a:solidFill>
              </a:rPr>
              <a:t>языку, математике и двум учебным предметам, сдаваемым по выбору обучающегося, определяются </a:t>
            </a:r>
            <a:r>
              <a:rPr lang="ru-RU" sz="1800" dirty="0">
                <a:solidFill>
                  <a:srgbClr val="000099"/>
                </a:solidFill>
              </a:rPr>
              <a:t>как </a:t>
            </a:r>
            <a:r>
              <a:rPr lang="ru-RU" sz="1800" b="1" dirty="0">
                <a:solidFill>
                  <a:srgbClr val="000099"/>
                </a:solidFill>
              </a:rPr>
              <a:t>среднее арифметическое годовых  и экзаменационных отметок </a:t>
            </a:r>
            <a:r>
              <a:rPr lang="ru-RU" sz="1800" b="1" dirty="0" smtClean="0">
                <a:solidFill>
                  <a:srgbClr val="000099"/>
                </a:solidFill>
              </a:rPr>
              <a:t>выпускника.</a:t>
            </a:r>
            <a:endParaRPr lang="ru-RU" sz="1800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0099"/>
                </a:solidFill>
              </a:rPr>
              <a:t>Результаты по двум учебным предметам по выбору </a:t>
            </a:r>
            <a:r>
              <a:rPr lang="ru-RU" sz="1800" b="1" dirty="0" smtClean="0">
                <a:solidFill>
                  <a:srgbClr val="FF0000"/>
                </a:solidFill>
              </a:rPr>
              <a:t>влияют </a:t>
            </a:r>
            <a:r>
              <a:rPr lang="ru-RU" sz="1800" b="1" dirty="0">
                <a:solidFill>
                  <a:srgbClr val="FF0000"/>
                </a:solidFill>
              </a:rPr>
              <a:t>на итоговую отметку, выставляемую в аттестат, </a:t>
            </a:r>
            <a:r>
              <a:rPr lang="ru-RU" sz="1800" b="1" dirty="0">
                <a:solidFill>
                  <a:srgbClr val="000099"/>
                </a:solidFill>
              </a:rPr>
              <a:t>и на получение аттестата</a:t>
            </a:r>
            <a:endParaRPr lang="ru-RU" sz="18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800" dirty="0">
                <a:solidFill>
                  <a:srgbClr val="000099"/>
                </a:solidFill>
              </a:rPr>
              <a:t>Итоговые отметки за 9 класс </a:t>
            </a:r>
            <a:r>
              <a:rPr lang="ru-RU" sz="1800" b="1" dirty="0">
                <a:solidFill>
                  <a:srgbClr val="000099"/>
                </a:solidFill>
              </a:rPr>
              <a:t>по другим учебным предметам </a:t>
            </a:r>
            <a:r>
              <a:rPr lang="ru-RU" sz="1800" dirty="0">
                <a:solidFill>
                  <a:srgbClr val="000099"/>
                </a:solidFill>
              </a:rPr>
              <a:t>выставляются </a:t>
            </a:r>
            <a:r>
              <a:rPr lang="ru-RU" sz="1800" b="1" dirty="0">
                <a:solidFill>
                  <a:srgbClr val="000099"/>
                </a:solidFill>
              </a:rPr>
              <a:t>на основе годовой отметки </a:t>
            </a:r>
            <a:r>
              <a:rPr lang="ru-RU" sz="1800" dirty="0">
                <a:solidFill>
                  <a:srgbClr val="000099"/>
                </a:solidFill>
              </a:rPr>
              <a:t>выпускника за 9 классов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(Пункт 5.3. приказа </a:t>
            </a:r>
            <a:r>
              <a:rPr lang="ru-RU" dirty="0" err="1">
                <a:solidFill>
                  <a:srgbClr val="000099"/>
                </a:solidFill>
              </a:rPr>
              <a:t>Минобрнауки</a:t>
            </a:r>
            <a:r>
              <a:rPr lang="ru-RU" dirty="0">
                <a:solidFill>
                  <a:srgbClr val="000099"/>
                </a:solidFill>
              </a:rPr>
              <a:t> от 14.02.2014 № 115 </a:t>
            </a:r>
          </a:p>
          <a:p>
            <a:pPr algn="ctr">
              <a:defRPr/>
            </a:pPr>
            <a:r>
              <a:rPr lang="ru-RU" dirty="0">
                <a:solidFill>
                  <a:srgbClr val="000099"/>
                </a:solidFill>
              </a:rPr>
              <a:t>в ред. от 08.06.2015)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83994" y="4293096"/>
            <a:ext cx="2232373" cy="23762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Ознакомление обучающихся с результатами экзаменов в </a:t>
            </a:r>
            <a:r>
              <a:rPr lang="ru-RU" b="1" dirty="0" smtClean="0">
                <a:solidFill>
                  <a:srgbClr val="FF0000"/>
                </a:solidFill>
              </a:rPr>
              <a:t>ОО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 в течение одного рабочего  дня со дня их передачи  в ОО после утверждения РГЭК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7619999" y="3287728"/>
            <a:ext cx="360362" cy="936625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1187624" y="1484784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800">
              <a:latin typeface="Times New Roman" pitchFamily="18" charset="0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71600" y="764704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Пересдача экзаменов в </a:t>
            </a: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2018 </a:t>
            </a:r>
            <a:r>
              <a:rPr lang="ru-RU" altLang="ru-RU" sz="2400" b="1" dirty="0">
                <a:solidFill>
                  <a:srgbClr val="000099"/>
                </a:solidFill>
                <a:latin typeface="Times New Roman" pitchFamily="18" charset="0"/>
              </a:rPr>
              <a:t>году</a:t>
            </a:r>
          </a:p>
        </p:txBody>
      </p:sp>
      <p:pic>
        <p:nvPicPr>
          <p:cNvPr id="922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Прямоугольник 20"/>
          <p:cNvSpPr>
            <a:spLocks noChangeArrowheads="1"/>
          </p:cNvSpPr>
          <p:nvPr/>
        </p:nvSpPr>
        <p:spPr bwMode="auto">
          <a:xfrm>
            <a:off x="214312" y="1484784"/>
            <a:ext cx="860615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Повторно к сдаче экзаменов </a:t>
            </a: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соответствующему учебному предмету в текущем году по решению РГЭК допускаются участники:</a:t>
            </a:r>
          </a:p>
          <a:p>
            <a:pPr algn="ctr"/>
            <a:endParaRPr lang="ru-RU" alt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получившие на ГИА неудовлетворительный результат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двум учебным предметам;</a:t>
            </a:r>
          </a:p>
          <a:p>
            <a:pPr algn="just"/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не явившиеся на экзамены по уважительным причинам (болезнь или иные обстоятельства, подтвержденные документально);</a:t>
            </a:r>
          </a:p>
          <a:p>
            <a:pPr algn="just"/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не завершившие выполнение экзаменационной работы по уважительным причинам (болезнь или иные обстоятельства, подтвержденные документально);</a:t>
            </a:r>
          </a:p>
          <a:p>
            <a:pPr algn="just"/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апелляция которых о нарушении установленного порядка проведения ГИА конфликтной комиссией была удовлетворена;</a:t>
            </a:r>
          </a:p>
          <a:p>
            <a:pPr algn="just"/>
            <a:r>
              <a:rPr lang="ru-RU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результаты которых были аннулированы ГЭК в случае выявления фактов нарушений установленного порядка проведения ГИА, совершенных лицами, привлекаемыми к проведению ГИА, или иными неустановленными </a:t>
            </a:r>
            <a:r>
              <a:rPr lang="ru-RU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лицами.</a:t>
            </a:r>
            <a:endParaRPr lang="ru-RU" alt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79712" y="116632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1187450" y="1484313"/>
            <a:ext cx="69119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800">
              <a:latin typeface="Times New Roman" pitchFamily="18" charset="0"/>
            </a:endParaRPr>
          </a:p>
        </p:txBody>
      </p:sp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900113" y="1125538"/>
            <a:ext cx="489585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</a:rPr>
              <a:t> сентябрьские сроки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приказы </a:t>
            </a:r>
            <a:r>
              <a:rPr lang="ru-RU" altLang="ru-RU" b="1" dirty="0" err="1">
                <a:solidFill>
                  <a:srgbClr val="000099"/>
                </a:solidFill>
                <a:latin typeface="Times New Roman" pitchFamily="18" charset="0"/>
              </a:rPr>
              <a:t>Минобрнауки</a:t>
            </a:r>
            <a:r>
              <a:rPr lang="ru-RU" altLang="ru-RU" b="1" dirty="0">
                <a:solidFill>
                  <a:srgbClr val="000099"/>
                </a:solidFill>
                <a:latin typeface="Times New Roman" pitchFamily="18" charset="0"/>
              </a:rPr>
              <a:t> РФ от 10.11.2017 № 1097, № 1098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741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51520" y="1772816"/>
          <a:ext cx="5761036" cy="372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048"/>
                <a:gridCol w="1136620"/>
                <a:gridCol w="2706368"/>
              </a:tblGrid>
              <a:tr h="68041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Дата проведения</a:t>
                      </a:r>
                      <a:r>
                        <a:rPr lang="ru-RU" sz="1200" b="1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экзамена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Форма проведения экзамена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Учебный предмет</a:t>
                      </a:r>
                      <a:endParaRPr lang="ru-RU" sz="1200" b="1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55" marR="91455"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16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4 сентября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 (вторник)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ОГЭ, ГВЭ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русский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 язык</a:t>
                      </a:r>
                      <a:endParaRPr lang="ru-RU" sz="14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16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7 сентября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 (пятница)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ОГЭ, ГВЭ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математика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17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10 сентября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(понедельник)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ОГЭ, ГВЭ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история,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 биология, физика, география</a:t>
                      </a:r>
                      <a:endParaRPr lang="ru-RU" sz="14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1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12 сентября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(среда) 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ОГЭ, ГВЭ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обществознание, химия,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информатика и ИКТ, литература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14 сентября (пятница) </a:t>
                      </a:r>
                      <a:endParaRPr lang="ru-RU" sz="14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ОГЭ, ГВЭ</a:t>
                      </a: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</a:rPr>
                        <a:t>иностранные</a:t>
                      </a:r>
                      <a:r>
                        <a:rPr lang="ru-RU" sz="1400" b="1" baseline="0" dirty="0" smtClean="0">
                          <a:solidFill>
                            <a:srgbClr val="000099"/>
                          </a:solidFill>
                        </a:rPr>
                        <a:t> языки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</a:rPr>
                        <a:t>(английский, немецкий,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000099"/>
                          </a:solidFill>
                        </a:rPr>
                        <a:t>французский, испанский)</a:t>
                      </a:r>
                      <a:endParaRPr lang="ru-RU" sz="1200" b="1" dirty="0">
                        <a:solidFill>
                          <a:srgbClr val="000099"/>
                        </a:solidFill>
                      </a:endParaRPr>
                    </a:p>
                  </a:txBody>
                  <a:tcPr marL="91438" marR="91438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6084168" y="1196975"/>
            <a:ext cx="2916237" cy="5661025"/>
          </a:xfrm>
          <a:prstGeom prst="roundRect">
            <a:avLst>
              <a:gd name="adj" fmla="val 136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accent2">
                    <a:lumMod val="75000"/>
                  </a:schemeClr>
                </a:solidFill>
              </a:rPr>
              <a:t>Участники: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прошедшие ГИА;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получившие на ГИА неудовлетворительный </a:t>
            </a:r>
            <a:r>
              <a:rPr lang="ru-RU" b="1" dirty="0">
                <a:solidFill>
                  <a:srgbClr val="FF0000"/>
                </a:solidFill>
              </a:rPr>
              <a:t>результат </a:t>
            </a:r>
            <a:r>
              <a:rPr lang="ru-RU" b="1" u="sng" dirty="0">
                <a:solidFill>
                  <a:srgbClr val="FF0000"/>
                </a:solidFill>
              </a:rPr>
              <a:t>более чем по двум  учебным предметам</a:t>
            </a:r>
            <a:r>
              <a:rPr lang="ru-RU" b="1" dirty="0">
                <a:solidFill>
                  <a:srgbClr val="FF0000"/>
                </a:solidFill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получившие повторно неудовлетворительный результат по одному из предметов;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не явившиеся по уважительной причине;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не завершившие выполнение экзаменационной работы по уважительной причине;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апелляция которых о нарушении порядка проведения ГИА была удовлетворена;</a:t>
            </a:r>
          </a:p>
          <a:p>
            <a:pPr algn="ctr">
              <a:buFontTx/>
              <a:buChar char="-"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результаты которых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были аннулированы ГЭК в случае нарушений порядка проведения ГИА, совершенных другими лицами</a:t>
            </a: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450" y="765175"/>
            <a:ext cx="63373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Дополнительный период ГИА-9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288" y="5661025"/>
            <a:ext cx="4824784" cy="1008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</a:rPr>
              <a:t>Резервные дни для сдачи экзаменов дополнительного периода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</a:rPr>
              <a:t> с </a:t>
            </a:r>
            <a:r>
              <a:rPr lang="ru-RU" sz="1800" b="1" dirty="0" smtClean="0">
                <a:solidFill>
                  <a:srgbClr val="C00000"/>
                </a:solidFill>
              </a:rPr>
              <a:t>17 </a:t>
            </a:r>
            <a:r>
              <a:rPr lang="ru-RU" sz="1800" b="1" dirty="0">
                <a:solidFill>
                  <a:srgbClr val="C00000"/>
                </a:solidFill>
              </a:rPr>
              <a:t>по 20 сентября </a:t>
            </a:r>
            <a:r>
              <a:rPr lang="ru-RU" sz="1800" b="1" dirty="0" smtClean="0">
                <a:solidFill>
                  <a:srgbClr val="C00000"/>
                </a:solidFill>
              </a:rPr>
              <a:t>2018 </a:t>
            </a:r>
            <a:r>
              <a:rPr lang="ru-RU" sz="1800" b="1" dirty="0">
                <a:solidFill>
                  <a:srgbClr val="C00000"/>
                </a:solidFill>
              </a:rPr>
              <a:t>года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07704" y="188640"/>
            <a:ext cx="6915150" cy="30777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000099"/>
                </a:solidFill>
                <a:latin typeface="Calibri" pitchFamily="34" charset="0"/>
              </a:rPr>
              <a:t>Департамент образования Администрации города Ханты-Мансийска</a:t>
            </a:r>
            <a:endParaRPr lang="ru-RU" i="1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defRPr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8491</TotalTime>
  <Words>2526</Words>
  <Application>Microsoft Office PowerPoint</Application>
  <PresentationFormat>Экран (4:3)</PresentationFormat>
  <Paragraphs>333</Paragraphs>
  <Slides>22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ДОиН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Экономические механизмы</dc:title>
  <dc:creator>Горяйнова</dc:creator>
  <cp:lastModifiedBy>Сычугова Зульфия Раильевна</cp:lastModifiedBy>
  <cp:revision>657</cp:revision>
  <cp:lastPrinted>2018-02-01T12:46:26Z</cp:lastPrinted>
  <dcterms:created xsi:type="dcterms:W3CDTF">2008-09-19T13:56:39Z</dcterms:created>
  <dcterms:modified xsi:type="dcterms:W3CDTF">2018-02-01T12:46:57Z</dcterms:modified>
</cp:coreProperties>
</file>