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19B0651-EE4F-4900-A07F-96A6BFA9D0F0}"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13.12.2023</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13.12.2023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13.12.2023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13.12.2023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4C71EC6-210F-42DE-9C53-41977AD35B3D}" type="datetimeFigureOut">
              <a:rPr lang="ru-RU" smtClean="0"/>
              <a:t>13.12.2023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13.12.2023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13.12.2023</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13.12.2023</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42805" y="3429000"/>
            <a:ext cx="6553200" cy="1676400"/>
          </a:xfrm>
        </p:spPr>
        <p:txBody>
          <a:bodyPr>
            <a:normAutofit/>
          </a:bodyPr>
          <a:lstStyle/>
          <a:p>
            <a:endParaRPr lang="ru-RU" sz="2200" b="1" dirty="0" smtClean="0">
              <a:solidFill>
                <a:schemeClr val="bg2">
                  <a:lumMod val="25000"/>
                </a:schemeClr>
              </a:solidFill>
            </a:endParaRPr>
          </a:p>
          <a:p>
            <a:r>
              <a:rPr lang="ru-RU" sz="2200" b="1" dirty="0" smtClean="0">
                <a:solidFill>
                  <a:schemeClr val="bg2">
                    <a:lumMod val="25000"/>
                  </a:schemeClr>
                </a:solidFill>
              </a:rPr>
              <a:t>Что </a:t>
            </a:r>
            <a:r>
              <a:rPr lang="ru-RU" sz="2200" b="1" dirty="0">
                <a:solidFill>
                  <a:schemeClr val="bg2">
                    <a:lumMod val="25000"/>
                  </a:schemeClr>
                </a:solidFill>
              </a:rPr>
              <a:t>нужно учитывать родителям, </a:t>
            </a:r>
          </a:p>
          <a:p>
            <a:r>
              <a:rPr lang="ru-RU" sz="2200" b="1" dirty="0">
                <a:solidFill>
                  <a:schemeClr val="bg2">
                    <a:lumMod val="25000"/>
                  </a:schemeClr>
                </a:solidFill>
              </a:rPr>
              <a:t>чьи дети получают образование в семейной форме</a:t>
            </a:r>
          </a:p>
          <a:p>
            <a:endParaRPr lang="ru-RU" dirty="0"/>
          </a:p>
        </p:txBody>
      </p:sp>
      <p:sp>
        <p:nvSpPr>
          <p:cNvPr id="2" name="Заголовок 1"/>
          <p:cNvSpPr>
            <a:spLocks noGrp="1"/>
          </p:cNvSpPr>
          <p:nvPr>
            <p:ph type="ctrTitle"/>
          </p:nvPr>
        </p:nvSpPr>
        <p:spPr>
          <a:xfrm>
            <a:off x="683568" y="836712"/>
            <a:ext cx="7772400" cy="1470025"/>
          </a:xfrm>
        </p:spPr>
        <p:txBody>
          <a:bodyPr>
            <a:normAutofit fontScale="90000"/>
          </a:bodyPr>
          <a:lstStyle/>
          <a:p>
            <a:r>
              <a:rPr lang="ru-RU" dirty="0" smtClean="0"/>
              <a:t>Рекомендации родителям, обучающих детей в форме семейного образования</a:t>
            </a:r>
            <a:endParaRPr lang="ru-RU" dirty="0"/>
          </a:p>
        </p:txBody>
      </p:sp>
    </p:spTree>
    <p:extLst>
      <p:ext uri="{BB962C8B-B14F-4D97-AF65-F5344CB8AC3E}">
        <p14:creationId xmlns:p14="http://schemas.microsoft.com/office/powerpoint/2010/main" val="3444509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1800" b="1" dirty="0"/>
              <a:t>Родителям следует помнить о том, что все, что делается в государственной либо частной, имеющей государственную аккредитацию, школе, централизовано, ложится на их плечи.</a:t>
            </a:r>
          </a:p>
        </p:txBody>
      </p:sp>
      <p:sp>
        <p:nvSpPr>
          <p:cNvPr id="3" name="Объект 2"/>
          <p:cNvSpPr>
            <a:spLocks noGrp="1"/>
          </p:cNvSpPr>
          <p:nvPr>
            <p:ph sz="half" idx="1"/>
          </p:nvPr>
        </p:nvSpPr>
        <p:spPr/>
        <p:txBody>
          <a:bodyPr>
            <a:normAutofit fontScale="70000" lnSpcReduction="20000"/>
          </a:bodyPr>
          <a:lstStyle/>
          <a:p>
            <a:pPr marL="114300" indent="0">
              <a:buNone/>
            </a:pPr>
            <a:r>
              <a:rPr lang="ru-RU" sz="2100" b="1" dirty="0"/>
              <a:t>Основное, конечно, </a:t>
            </a:r>
            <a:r>
              <a:rPr lang="ru-RU" sz="2100" b="1" dirty="0" smtClean="0"/>
              <a:t>это прохождение </a:t>
            </a:r>
            <a:r>
              <a:rPr lang="ru-RU" sz="2100" b="1" dirty="0"/>
              <a:t>промежуточной </a:t>
            </a:r>
          </a:p>
          <a:p>
            <a:pPr marL="114300" indent="0">
              <a:buNone/>
            </a:pPr>
            <a:r>
              <a:rPr lang="ru-RU" sz="2100" b="1" dirty="0"/>
              <a:t>и государственной итоговой аттестации. </a:t>
            </a:r>
          </a:p>
          <a:p>
            <a:pPr marL="114300" indent="0">
              <a:buNone/>
            </a:pPr>
            <a:endParaRPr lang="ru-RU" sz="2100" b="1" dirty="0" smtClean="0"/>
          </a:p>
          <a:p>
            <a:pPr marL="114300" indent="0">
              <a:buNone/>
            </a:pPr>
            <a:r>
              <a:rPr lang="ru-RU" sz="2100" b="1" dirty="0" smtClean="0"/>
              <a:t>И </a:t>
            </a:r>
            <a:r>
              <a:rPr lang="ru-RU" sz="2100" b="1" dirty="0"/>
              <a:t>если в общеобразовательной организации  этот вопрос закрыт, так как ученики проходят аттестацию в школах,  то для тех, кто обучает ребенка самостоятельно или в частных школах без аккредитации, следует заранее озадачиться этим вопросом: </a:t>
            </a:r>
          </a:p>
          <a:p>
            <a:pPr marL="114300" indent="0">
              <a:buNone/>
            </a:pPr>
            <a:endParaRPr lang="ru-RU" sz="2100" b="1" dirty="0" smtClean="0"/>
          </a:p>
          <a:p>
            <a:pPr marL="114300" indent="0">
              <a:buNone/>
            </a:pPr>
            <a:r>
              <a:rPr lang="ru-RU" sz="2100" b="1" dirty="0" smtClean="0"/>
              <a:t>выбрать </a:t>
            </a:r>
            <a:r>
              <a:rPr lang="ru-RU" sz="2100" b="1" dirty="0"/>
              <a:t>аккредитованную школу, заключить договор на аттестацию и обеспечить ее прохождение ребенком.</a:t>
            </a:r>
          </a:p>
          <a:p>
            <a:endParaRPr lang="ru-RU" sz="1200" dirty="0"/>
          </a:p>
        </p:txBody>
      </p:sp>
      <p:sp>
        <p:nvSpPr>
          <p:cNvPr id="4" name="Объект 3"/>
          <p:cNvSpPr>
            <a:spLocks noGrp="1"/>
          </p:cNvSpPr>
          <p:nvPr>
            <p:ph sz="half" idx="2"/>
          </p:nvPr>
        </p:nvSpPr>
        <p:spPr/>
        <p:txBody>
          <a:bodyPr>
            <a:normAutofit fontScale="70000" lnSpcReduction="20000"/>
          </a:bodyPr>
          <a:lstStyle/>
          <a:p>
            <a:pPr marL="114300" indent="0">
              <a:buNone/>
            </a:pPr>
            <a:r>
              <a:rPr lang="ru-RU" sz="2100" b="1" dirty="0" smtClean="0"/>
              <a:t>Есть важные моменты</a:t>
            </a:r>
            <a:r>
              <a:rPr lang="ru-RU" sz="2100" b="1" dirty="0"/>
              <a:t>, о которых родителям нужно позаботиться </a:t>
            </a:r>
          </a:p>
          <a:p>
            <a:pPr marL="114300" indent="0">
              <a:buNone/>
            </a:pPr>
            <a:r>
              <a:rPr lang="ru-RU" sz="2100" b="1" dirty="0"/>
              <a:t>самостоятельно и это:</a:t>
            </a:r>
          </a:p>
          <a:p>
            <a:pPr marL="114300" indent="0">
              <a:buNone/>
            </a:pPr>
            <a:r>
              <a:rPr lang="ru-RU" sz="2100" b="1" dirty="0"/>
              <a:t> </a:t>
            </a:r>
          </a:p>
          <a:p>
            <a:pPr marL="114300" indent="0">
              <a:buNone/>
            </a:pPr>
            <a:r>
              <a:rPr lang="ru-RU" sz="2100" b="1" dirty="0"/>
              <a:t>- прохождение плановых медицинских осмотров, </a:t>
            </a:r>
          </a:p>
          <a:p>
            <a:pPr marL="114300" indent="0">
              <a:buNone/>
            </a:pPr>
            <a:r>
              <a:rPr lang="ru-RU" sz="2100" b="1" dirty="0"/>
              <a:t>получение медсправки формы 086 для поступления в вуз;</a:t>
            </a:r>
          </a:p>
          <a:p>
            <a:pPr marL="114300" indent="0">
              <a:buNone/>
            </a:pPr>
            <a:r>
              <a:rPr lang="ru-RU" sz="2100" b="1" dirty="0"/>
              <a:t> </a:t>
            </a:r>
          </a:p>
          <a:p>
            <a:pPr marL="114300" indent="0">
              <a:buNone/>
            </a:pPr>
            <a:r>
              <a:rPr lang="ru-RU" sz="2100" b="1" dirty="0"/>
              <a:t>- контроль за своевременным прививанием детей, </a:t>
            </a:r>
          </a:p>
          <a:p>
            <a:pPr marL="114300" indent="0">
              <a:buNone/>
            </a:pPr>
            <a:r>
              <a:rPr lang="ru-RU" sz="2100" b="1" dirty="0"/>
              <a:t>если родители не приняли решение об отказе от прививок;</a:t>
            </a:r>
          </a:p>
          <a:p>
            <a:pPr marL="114300" indent="0">
              <a:buNone/>
            </a:pPr>
            <a:endParaRPr lang="ru-RU" sz="2100" b="1" dirty="0"/>
          </a:p>
          <a:p>
            <a:pPr marL="114300" indent="0">
              <a:buNone/>
            </a:pPr>
            <a:r>
              <a:rPr lang="ru-RU" sz="2100" b="1" dirty="0"/>
              <a:t>- постановка на учет в военкомате (для мальчиков, достигших 16-ти лет) и получение приписного удостоверения, </a:t>
            </a:r>
          </a:p>
          <a:p>
            <a:pPr marL="114300" indent="0">
              <a:buNone/>
            </a:pPr>
            <a:r>
              <a:rPr lang="ru-RU" sz="2100" b="1" dirty="0"/>
              <a:t>без которого невозможен прием в вуз.</a:t>
            </a:r>
          </a:p>
          <a:p>
            <a:pPr marL="114300" indent="0">
              <a:buNone/>
            </a:pPr>
            <a:endParaRPr lang="ru-RU" sz="1200" dirty="0"/>
          </a:p>
          <a:p>
            <a:pPr marL="114300" indent="0">
              <a:buNone/>
            </a:pPr>
            <a:endParaRPr lang="ru-RU" sz="1200" dirty="0"/>
          </a:p>
        </p:txBody>
      </p:sp>
    </p:spTree>
    <p:extLst>
      <p:ext uri="{BB962C8B-B14F-4D97-AF65-F5344CB8AC3E}">
        <p14:creationId xmlns:p14="http://schemas.microsoft.com/office/powerpoint/2010/main" val="1707714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6128" y="408373"/>
            <a:ext cx="8260672" cy="860388"/>
          </a:xfrm>
        </p:spPr>
        <p:txBody>
          <a:bodyPr>
            <a:normAutofit/>
          </a:bodyPr>
          <a:lstStyle/>
          <a:p>
            <a:r>
              <a:rPr lang="ru-RU" sz="1800" b="1" dirty="0" smtClean="0">
                <a:effectLst>
                  <a:outerShdw blurRad="38100" dist="38100" dir="2700000" algn="tl">
                    <a:srgbClr val="000000">
                      <a:alpha val="43137"/>
                    </a:srgbClr>
                  </a:outerShdw>
                </a:effectLst>
              </a:rPr>
              <a:t>Статья 58 О </a:t>
            </a:r>
            <a:r>
              <a:rPr lang="ru-RU" sz="1800" b="1" dirty="0">
                <a:effectLst>
                  <a:outerShdw blurRad="38100" dist="38100" dir="2700000" algn="tl">
                    <a:srgbClr val="000000">
                      <a:alpha val="43137"/>
                    </a:srgbClr>
                  </a:outerShdw>
                </a:effectLst>
              </a:rPr>
              <a:t>промежуточной аттестации </a:t>
            </a:r>
            <a:r>
              <a:rPr lang="ru-RU" sz="1800" b="1" dirty="0" smtClean="0">
                <a:effectLst>
                  <a:outerShdw blurRad="38100" dist="38100" dir="2700000" algn="tl">
                    <a:srgbClr val="000000">
                      <a:alpha val="43137"/>
                    </a:srgbClr>
                  </a:outerShdw>
                </a:effectLst>
              </a:rPr>
              <a:t/>
            </a:r>
            <a:br>
              <a:rPr lang="ru-RU" sz="1800" b="1" dirty="0" smtClean="0">
                <a:effectLst>
                  <a:outerShdw blurRad="38100" dist="38100" dir="2700000" algn="tl">
                    <a:srgbClr val="000000">
                      <a:alpha val="43137"/>
                    </a:srgbClr>
                  </a:outerShdw>
                </a:effectLst>
              </a:rPr>
            </a:br>
            <a:r>
              <a:rPr lang="ru-RU" sz="1800" b="1" dirty="0" smtClean="0">
                <a:solidFill>
                  <a:schemeClr val="accent2">
                    <a:lumMod val="75000"/>
                  </a:schemeClr>
                </a:solidFill>
                <a:effectLst>
                  <a:outerShdw blurRad="38100" dist="38100" dir="2700000" algn="tl">
                    <a:srgbClr val="000000">
                      <a:alpha val="43137"/>
                    </a:srgbClr>
                  </a:outerShdw>
                </a:effectLst>
              </a:rPr>
              <a:t>для </a:t>
            </a:r>
            <a:r>
              <a:rPr lang="ru-RU" sz="1800" b="1" dirty="0">
                <a:solidFill>
                  <a:schemeClr val="accent2">
                    <a:lumMod val="75000"/>
                  </a:schemeClr>
                </a:solidFill>
                <a:effectLst>
                  <a:outerShdw blurRad="38100" dist="38100" dir="2700000" algn="tl">
                    <a:srgbClr val="000000">
                      <a:alpha val="43137"/>
                    </a:srgbClr>
                  </a:outerShdw>
                </a:effectLst>
              </a:rPr>
              <a:t>всех форм </a:t>
            </a:r>
            <a:r>
              <a:rPr lang="ru-RU" sz="1800" b="1" dirty="0" smtClean="0">
                <a:solidFill>
                  <a:schemeClr val="accent2">
                    <a:lumMod val="75000"/>
                  </a:schemeClr>
                </a:solidFill>
                <a:effectLst>
                  <a:outerShdw blurRad="38100" dist="38100" dir="2700000" algn="tl">
                    <a:srgbClr val="000000">
                      <a:alpha val="43137"/>
                    </a:srgbClr>
                  </a:outerShdw>
                </a:effectLst>
              </a:rPr>
              <a:t>обучения!</a:t>
            </a:r>
            <a:endParaRPr lang="ru-RU" sz="1800" b="1" dirty="0">
              <a:solidFill>
                <a:schemeClr val="accent2">
                  <a:lumMod val="75000"/>
                </a:schemeClr>
              </a:solidFill>
              <a:effectLst>
                <a:outerShdw blurRad="38100" dist="38100" dir="2700000" algn="tl">
                  <a:srgbClr val="000000">
                    <a:alpha val="43137"/>
                  </a:srgbClr>
                </a:outerShdw>
              </a:effectLst>
            </a:endParaRPr>
          </a:p>
        </p:txBody>
      </p:sp>
      <p:sp>
        <p:nvSpPr>
          <p:cNvPr id="3" name="Объект 2"/>
          <p:cNvSpPr>
            <a:spLocks noGrp="1"/>
          </p:cNvSpPr>
          <p:nvPr>
            <p:ph sz="half" idx="1"/>
          </p:nvPr>
        </p:nvSpPr>
        <p:spPr>
          <a:xfrm>
            <a:off x="426128" y="1196752"/>
            <a:ext cx="4038600" cy="5328591"/>
          </a:xfrm>
        </p:spPr>
        <p:txBody>
          <a:bodyPr>
            <a:normAutofit fontScale="25000" lnSpcReduction="20000"/>
          </a:bodyPr>
          <a:lstStyle/>
          <a:p>
            <a:pPr marL="114300" indent="0" algn="just">
              <a:buNone/>
            </a:pPr>
            <a:r>
              <a:rPr lang="ru-RU" sz="5200" b="1" dirty="0"/>
              <a:t>В соответствии с ч. 1 ст.58 Федерального закона от 29.12.2012 №273-ФЗ «Об образовании в Российской Федерации» всем обучающимся независимо от формы получения образования необходимо обязательно проходить промежуточную аттестацию каждый год.</a:t>
            </a:r>
          </a:p>
          <a:p>
            <a:pPr marL="114300" indent="0" algn="just">
              <a:buNone/>
            </a:pPr>
            <a:r>
              <a:rPr lang="ru-RU" sz="5200" b="1" dirty="0"/>
              <a:t>Это регламентируется Федеральным законом об образовании, а также приказами Минпросвещения и Рособрнадзора. В соответствии с этими документами </a:t>
            </a:r>
            <a:r>
              <a:rPr lang="ru-RU" sz="5200" b="1" dirty="0">
                <a:solidFill>
                  <a:schemeClr val="accent2">
                    <a:lumMod val="75000"/>
                  </a:schemeClr>
                </a:solidFill>
              </a:rPr>
              <a:t>промежуточная аттестация является неотъемлемой частью образовательного процесса на каждом уровне образования, а также условием допуска учащихся к государственной итоговой аттестации.</a:t>
            </a:r>
          </a:p>
          <a:p>
            <a:pPr marL="114300" indent="0" algn="just">
              <a:buNone/>
            </a:pPr>
            <a:r>
              <a:rPr lang="ru-RU" sz="5200" b="1" dirty="0"/>
              <a:t>Также важно учитывать, что по закону родители несовершеннолетних обучающихся обязаны обеспечивать получение детьми общего образования. </a:t>
            </a:r>
            <a:endParaRPr lang="ru-RU" sz="5200" b="1" dirty="0" smtClean="0"/>
          </a:p>
          <a:p>
            <a:pPr marL="114300" indent="0" algn="just">
              <a:buNone/>
            </a:pPr>
            <a:r>
              <a:rPr lang="ru-RU" sz="5200" b="1" dirty="0" smtClean="0">
                <a:solidFill>
                  <a:schemeClr val="accent2">
                    <a:lumMod val="75000"/>
                  </a:schemeClr>
                </a:solidFill>
              </a:rPr>
              <a:t>У </a:t>
            </a:r>
            <a:r>
              <a:rPr lang="ru-RU" sz="5200" b="1" dirty="0">
                <a:solidFill>
                  <a:schemeClr val="accent2">
                    <a:lumMod val="75000"/>
                  </a:schemeClr>
                </a:solidFill>
              </a:rPr>
              <a:t>ребёнка, который не проходит промежуточные аттестации, отсутствует подтверждение освоения образовательной программы. Из этого следует, что родитель, не организующий промежуточную аттестацию ребёнка, не выполняет свои обязанности, предусмотренные законом.</a:t>
            </a:r>
          </a:p>
          <a:p>
            <a:pPr marL="114300" indent="0">
              <a:buNone/>
            </a:pPr>
            <a:endParaRPr lang="ru-RU" dirty="0"/>
          </a:p>
        </p:txBody>
      </p:sp>
      <p:sp>
        <p:nvSpPr>
          <p:cNvPr id="4" name="Объект 3"/>
          <p:cNvSpPr>
            <a:spLocks noGrp="1"/>
          </p:cNvSpPr>
          <p:nvPr>
            <p:ph sz="half" idx="2"/>
          </p:nvPr>
        </p:nvSpPr>
        <p:spPr>
          <a:xfrm>
            <a:off x="4648200" y="1196752"/>
            <a:ext cx="4038600" cy="5400600"/>
          </a:xfrm>
        </p:spPr>
        <p:txBody>
          <a:bodyPr>
            <a:normAutofit fontScale="25000" lnSpcReduction="20000"/>
          </a:bodyPr>
          <a:lstStyle/>
          <a:p>
            <a:pPr marL="114300" indent="0" algn="just">
              <a:buNone/>
            </a:pPr>
            <a:r>
              <a:rPr lang="ru-RU" sz="4800" b="1" dirty="0" smtClean="0"/>
              <a:t>	При </a:t>
            </a:r>
            <a:r>
              <a:rPr lang="ru-RU" sz="4800" b="1" dirty="0"/>
              <a:t>этом согласно статье 58 Федерального закона неудовлетворительные результаты промежуточной аттестации по одному или нескольким учебным предметам, курсам, дисциплинам (модулям) образовательной программы или непрохождение промежуточной аттестации при отсутствии уважительных причин признаются академической задолженностью. </a:t>
            </a:r>
          </a:p>
          <a:p>
            <a:pPr marL="114300" indent="0" algn="just">
              <a:buNone/>
            </a:pPr>
            <a:r>
              <a:rPr lang="ru-RU" sz="4800" b="1" dirty="0" smtClean="0">
                <a:solidFill>
                  <a:schemeClr val="accent2">
                    <a:lumMod val="75000"/>
                  </a:schemeClr>
                </a:solidFill>
              </a:rPr>
              <a:t>Обучающиеся </a:t>
            </a:r>
            <a:r>
              <a:rPr lang="ru-RU" sz="4800" b="1" dirty="0">
                <a:solidFill>
                  <a:schemeClr val="accent2">
                    <a:lumMod val="75000"/>
                  </a:schemeClr>
                </a:solidFill>
              </a:rPr>
              <a:t>обязаны ликвидировать академическую задолженность.</a:t>
            </a:r>
            <a:r>
              <a:rPr lang="ru-RU" sz="4800" b="1" dirty="0"/>
              <a:t> </a:t>
            </a:r>
          </a:p>
          <a:p>
            <a:pPr marL="114300" indent="0" algn="just">
              <a:buNone/>
            </a:pPr>
            <a:r>
              <a:rPr lang="ru-RU" sz="4800" b="1" dirty="0"/>
              <a:t>Образовательные организации, родители (законные представители) несовершеннолетнего обучающегося, обеспечивающие получение обучающимся общего образования в форме семейного образования, обязаны создать условия обучающемуся для ликвидации академической задолженности и обеспечить контроль за своевременностью ее ликвидации.</a:t>
            </a:r>
          </a:p>
          <a:p>
            <a:pPr marL="114300" indent="0" algn="just">
              <a:buNone/>
            </a:pPr>
            <a:r>
              <a:rPr lang="ru-RU" sz="4800" b="1" dirty="0">
                <a:solidFill>
                  <a:schemeClr val="accent2">
                    <a:lumMod val="75000"/>
                  </a:schemeClr>
                </a:solidFill>
              </a:rPr>
              <a:t>Обучающиеся по образовательным программам начального общего, основного общего и среднего общего образования в форме семейного образования, не ликвидировавшие в установленные сроки академической задолженности, продолжают получать образование в образовательной организации. </a:t>
            </a:r>
          </a:p>
          <a:p>
            <a:pPr marL="114300" indent="0" algn="just">
              <a:buNone/>
            </a:pPr>
            <a:r>
              <a:rPr lang="ru-RU" sz="4800" b="1" dirty="0" smtClean="0"/>
              <a:t>При </a:t>
            </a:r>
            <a:r>
              <a:rPr lang="ru-RU" sz="4800" b="1" dirty="0"/>
              <a:t>этом обучающиеся, не освоившие основной образовательной программы начального общего и (или) основного общего образования, </a:t>
            </a:r>
            <a:r>
              <a:rPr lang="ru-RU" sz="4800" b="1" dirty="0">
                <a:solidFill>
                  <a:schemeClr val="accent2">
                    <a:lumMod val="75000"/>
                  </a:schemeClr>
                </a:solidFill>
              </a:rPr>
              <a:t>не допускаются к обучению на следующих уровнях общего образования </a:t>
            </a:r>
            <a:r>
              <a:rPr lang="ru-RU" sz="4800" b="1" dirty="0"/>
              <a:t>(статья 66 Федерального закона).</a:t>
            </a:r>
          </a:p>
          <a:p>
            <a:endParaRPr lang="ru-RU" dirty="0"/>
          </a:p>
        </p:txBody>
      </p:sp>
    </p:spTree>
    <p:extLst>
      <p:ext uri="{BB962C8B-B14F-4D97-AF65-F5344CB8AC3E}">
        <p14:creationId xmlns:p14="http://schemas.microsoft.com/office/powerpoint/2010/main" val="1135189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надо знать родителю</a:t>
            </a:r>
            <a:endParaRPr lang="ru-RU" dirty="0"/>
          </a:p>
        </p:txBody>
      </p:sp>
      <p:sp>
        <p:nvSpPr>
          <p:cNvPr id="3" name="Объект 2"/>
          <p:cNvSpPr>
            <a:spLocks noGrp="1"/>
          </p:cNvSpPr>
          <p:nvPr>
            <p:ph sz="half" idx="1"/>
          </p:nvPr>
        </p:nvSpPr>
        <p:spPr>
          <a:xfrm>
            <a:off x="426128" y="1719071"/>
            <a:ext cx="6162096" cy="4407408"/>
          </a:xfrm>
        </p:spPr>
        <p:txBody>
          <a:bodyPr>
            <a:normAutofit fontScale="85000" lnSpcReduction="10000"/>
          </a:bodyPr>
          <a:lstStyle/>
          <a:p>
            <a:pPr marL="114300" indent="0" algn="just">
              <a:buNone/>
            </a:pPr>
            <a:r>
              <a:rPr lang="ru-RU" sz="1400" b="1" dirty="0" smtClean="0"/>
              <a:t>     Лица</a:t>
            </a:r>
            <a:r>
              <a:rPr lang="ru-RU" sz="1400" b="1" dirty="0"/>
              <a:t>, получающие образование в форме </a:t>
            </a:r>
            <a:r>
              <a:rPr lang="ru-RU" sz="1400" b="1" dirty="0" smtClean="0"/>
              <a:t>семейного образования</a:t>
            </a:r>
            <a:r>
              <a:rPr lang="ru-RU" sz="1400" b="1" dirty="0"/>
              <a:t>, принятые в общеобразовательную организацию </a:t>
            </a:r>
            <a:r>
              <a:rPr lang="ru-RU" sz="1400" b="1" dirty="0" smtClean="0"/>
              <a:t>на аттестационный </a:t>
            </a:r>
            <a:r>
              <a:rPr lang="ru-RU" sz="1400" b="1" dirty="0"/>
              <a:t>период для прохождения промежуточной и (или</a:t>
            </a:r>
            <a:r>
              <a:rPr lang="ru-RU" sz="1400" b="1" dirty="0" smtClean="0"/>
              <a:t>) государственной </a:t>
            </a:r>
            <a:r>
              <a:rPr lang="ru-RU" sz="1400" b="1" dirty="0"/>
              <a:t>итоговой аттестации, являются экстернами</a:t>
            </a:r>
            <a:r>
              <a:rPr lang="ru-RU" sz="1400" b="1" dirty="0" smtClean="0"/>
              <a:t>.</a:t>
            </a:r>
          </a:p>
          <a:p>
            <a:pPr marL="114300" indent="0" algn="just">
              <a:buNone/>
            </a:pPr>
            <a:r>
              <a:rPr lang="ru-RU" sz="1400" b="1" dirty="0" smtClean="0"/>
              <a:t> Экстерны </a:t>
            </a:r>
            <a:r>
              <a:rPr lang="ru-RU" sz="1400" b="1" dirty="0"/>
              <a:t>‒ обучающиеся, обладающие на период </a:t>
            </a:r>
            <a:r>
              <a:rPr lang="ru-RU" sz="1400" b="1" dirty="0" smtClean="0"/>
              <a:t>аттестации всеми </a:t>
            </a:r>
            <a:r>
              <a:rPr lang="ru-RU" sz="1400" b="1" dirty="0"/>
              <a:t>академическими правами, предоставленными обучающимся </a:t>
            </a:r>
            <a:r>
              <a:rPr lang="ru-RU" sz="1400" b="1" dirty="0" smtClean="0"/>
              <a:t>в соответствии </a:t>
            </a:r>
            <a:r>
              <a:rPr lang="ru-RU" sz="1400" b="1" dirty="0"/>
              <a:t>с частью 1 статьи 34 Федерального закона</a:t>
            </a:r>
            <a:r>
              <a:rPr lang="ru-RU" sz="1400" b="1" dirty="0" smtClean="0"/>
              <a:t>, в </a:t>
            </a:r>
            <a:r>
              <a:rPr lang="ru-RU" sz="1400" b="1" dirty="0"/>
              <a:t>том числе</a:t>
            </a:r>
            <a:r>
              <a:rPr lang="ru-RU" sz="1400" b="1" dirty="0" smtClean="0"/>
              <a:t>:</a:t>
            </a:r>
          </a:p>
          <a:p>
            <a:pPr algn="just"/>
            <a:r>
              <a:rPr lang="ru-RU" sz="1400" b="1" dirty="0" smtClean="0"/>
              <a:t>на </a:t>
            </a:r>
            <a:r>
              <a:rPr lang="ru-RU" sz="1400" b="1" dirty="0"/>
              <a:t>бесплатное пользование учебной и научной базой, библиотечно-</a:t>
            </a:r>
          </a:p>
          <a:p>
            <a:pPr marL="114300" indent="0" algn="just">
              <a:buNone/>
            </a:pPr>
            <a:r>
              <a:rPr lang="ru-RU" sz="1400" b="1" dirty="0"/>
              <a:t>информационными ресурсами образовательной организации;</a:t>
            </a:r>
          </a:p>
          <a:p>
            <a:pPr algn="just"/>
            <a:r>
              <a:rPr lang="ru-RU" sz="1400" b="1" dirty="0"/>
              <a:t>на развитие своих творческих способностей и интересов, включая</a:t>
            </a:r>
          </a:p>
          <a:p>
            <a:pPr marL="114300" indent="0" algn="just">
              <a:buNone/>
            </a:pPr>
            <a:r>
              <a:rPr lang="ru-RU" sz="1400" b="1" dirty="0"/>
              <a:t>участие в конкурсах, олимпиадах, в том числе во всероссийской</a:t>
            </a:r>
          </a:p>
          <a:p>
            <a:pPr marL="114300" indent="0" algn="just">
              <a:buNone/>
            </a:pPr>
            <a:r>
              <a:rPr lang="ru-RU" sz="1400" b="1" dirty="0"/>
              <a:t>олимпиаде школьников, выставках, смотрах, физкультурных, спортивных</a:t>
            </a:r>
          </a:p>
          <a:p>
            <a:pPr marL="114300" indent="0" algn="just">
              <a:buNone/>
            </a:pPr>
            <a:r>
              <a:rPr lang="ru-RU" sz="1400" b="1" dirty="0"/>
              <a:t>и других массовых мероприятиях;</a:t>
            </a:r>
          </a:p>
          <a:p>
            <a:pPr algn="just"/>
            <a:r>
              <a:rPr lang="ru-RU" sz="1400" b="1" dirty="0"/>
              <a:t>на получение социально-педагогической и психологической помощи,</a:t>
            </a:r>
          </a:p>
          <a:p>
            <a:pPr marL="114300" indent="0" algn="just">
              <a:buNone/>
            </a:pPr>
            <a:r>
              <a:rPr lang="ru-RU" sz="1400" b="1" dirty="0"/>
              <a:t>бесплатной психолого-педагогической коррекции;</a:t>
            </a:r>
          </a:p>
          <a:p>
            <a:pPr algn="just"/>
            <a:r>
              <a:rPr lang="ru-RU" sz="1400" b="1" dirty="0"/>
              <a:t>на пользование в порядке, установленном локальными</a:t>
            </a:r>
          </a:p>
          <a:p>
            <a:pPr marL="114300" indent="0" algn="just">
              <a:buNone/>
            </a:pPr>
            <a:r>
              <a:rPr lang="ru-RU" sz="1400" b="1" dirty="0"/>
              <a:t>нормативными актами образовательной организации, лечебно-</a:t>
            </a:r>
          </a:p>
          <a:p>
            <a:pPr marL="114300" indent="0" algn="just">
              <a:buNone/>
            </a:pPr>
            <a:r>
              <a:rPr lang="ru-RU" sz="1400" b="1" dirty="0"/>
              <a:t>оздоровительной инфраструктурой, объектами культуры, спорта</a:t>
            </a:r>
          </a:p>
          <a:p>
            <a:pPr marL="114300" indent="0" algn="just">
              <a:buNone/>
            </a:pPr>
            <a:r>
              <a:rPr lang="ru-RU" sz="1400" b="1" dirty="0"/>
              <a:t>образовательной организации;</a:t>
            </a:r>
          </a:p>
          <a:p>
            <a:pPr algn="just"/>
            <a:r>
              <a:rPr lang="ru-RU" sz="1400" b="1" dirty="0"/>
              <a:t>на освоение дополнительных образовательных программ, в том</a:t>
            </a:r>
          </a:p>
          <a:p>
            <a:pPr marL="114300" indent="0" algn="just">
              <a:buNone/>
            </a:pPr>
            <a:r>
              <a:rPr lang="ru-RU" sz="1400" b="1" dirty="0"/>
              <a:t>числе в образовательных организациях, в которых они проходят</a:t>
            </a:r>
          </a:p>
          <a:p>
            <a:pPr marL="114300" indent="0" algn="just">
              <a:buNone/>
            </a:pPr>
            <a:r>
              <a:rPr lang="ru-RU" sz="1400" b="1" dirty="0"/>
              <a:t>соответствующую аттестацию</a:t>
            </a:r>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732240" y="3140968"/>
            <a:ext cx="2016224" cy="1944216"/>
          </a:xfrm>
        </p:spPr>
      </p:pic>
    </p:spTree>
    <p:extLst>
      <p:ext uri="{BB962C8B-B14F-4D97-AF65-F5344CB8AC3E}">
        <p14:creationId xmlns:p14="http://schemas.microsoft.com/office/powerpoint/2010/main" val="3946386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48</TotalTime>
  <Words>487</Words>
  <Application>Microsoft Office PowerPoint</Application>
  <PresentationFormat>Экран (4:3)</PresentationFormat>
  <Paragraphs>50</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Аптека</vt:lpstr>
      <vt:lpstr>Рекомендации родителям, обучающих детей в форме семейного образования</vt:lpstr>
      <vt:lpstr>Родителям следует помнить о том, что все, что делается в государственной либо частной, имеющей государственную аккредитацию, школе, централизовано, ложится на их плечи.</vt:lpstr>
      <vt:lpstr>Статья 58 О промежуточной аттестации  для всех форм обучения!</vt:lpstr>
      <vt:lpstr>Что надо знать родителю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Рекомендации родителям, обучающих детей в форме семейного образования</dc:title>
  <dc:creator>Райзер Инесса Васильевна</dc:creator>
  <cp:lastModifiedBy>Райзер Инесса Васильевна</cp:lastModifiedBy>
  <cp:revision>5</cp:revision>
  <dcterms:created xsi:type="dcterms:W3CDTF">2023-12-13T10:20:11Z</dcterms:created>
  <dcterms:modified xsi:type="dcterms:W3CDTF">2023-12-13T11:08:56Z</dcterms:modified>
</cp:coreProperties>
</file>