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24" r:id="rId2"/>
    <p:sldId id="278" r:id="rId3"/>
    <p:sldId id="339" r:id="rId4"/>
    <p:sldId id="327" r:id="rId5"/>
    <p:sldId id="340" r:id="rId6"/>
    <p:sldId id="328" r:id="rId7"/>
    <p:sldId id="329" r:id="rId8"/>
    <p:sldId id="330" r:id="rId9"/>
    <p:sldId id="343" r:id="rId10"/>
    <p:sldId id="333" r:id="rId11"/>
    <p:sldId id="334" r:id="rId12"/>
    <p:sldId id="335" r:id="rId13"/>
    <p:sldId id="341" r:id="rId14"/>
    <p:sldId id="342" r:id="rId15"/>
    <p:sldId id="344" r:id="rId16"/>
    <p:sldId id="336" r:id="rId17"/>
    <p:sldId id="337" r:id="rId18"/>
    <p:sldId id="338" r:id="rId19"/>
    <p:sldId id="315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4472C4"/>
    <a:srgbClr val="C89600"/>
    <a:srgbClr val="BA6124"/>
    <a:srgbClr val="FFCA69"/>
    <a:srgbClr val="EFB300"/>
    <a:srgbClr val="F09971"/>
    <a:srgbClr val="DE752D"/>
    <a:srgbClr val="5B9BD5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9" autoAdjust="0"/>
    <p:restoredTop sz="88202" autoAdjust="0"/>
  </p:normalViewPr>
  <p:slideViewPr>
    <p:cSldViewPr snapToGrid="0" showGuides="1">
      <p:cViewPr>
        <p:scale>
          <a:sx n="50" d="100"/>
          <a:sy n="50" d="100"/>
        </p:scale>
        <p:origin x="-2844" y="-1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52DED-8FC5-4B73-BA70-E13CFCA49CB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8C77B-E5BD-4F67-B992-3761C48262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86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8C77B-E5BD-4F67-B992-3761C48262E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41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8C77B-E5BD-4F67-B992-3761C48262E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41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8C77B-E5BD-4F67-B992-3761C48262E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41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8C77B-E5BD-4F67-B992-3761C48262E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41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8C77B-E5BD-4F67-B992-3761C48262E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41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8C77B-E5BD-4F67-B992-3761C48262E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41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8C77B-E5BD-4F67-B992-3761C48262E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41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8C77B-E5BD-4F67-B992-3761C48262E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274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8C77B-E5BD-4F67-B992-3761C48262E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41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8C77B-E5BD-4F67-B992-3761C48262E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41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8C77B-E5BD-4F67-B992-3761C48262E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41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8C77B-E5BD-4F67-B992-3761C48262E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41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8C77B-E5BD-4F67-B992-3761C48262E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41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8C77B-E5BD-4F67-B992-3761C48262E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41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8C77B-E5BD-4F67-B992-3761C48262E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41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8C77B-E5BD-4F67-B992-3761C48262E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4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14ADA1-929F-49AC-81F6-8E2EA4517F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1442560-E508-4A45-8239-41E2DE3F6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6053271-9636-42B7-B99F-F5FE9753E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33E5-CBB0-4959-976C-A797042D2AC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C8D66F-233F-49CB-B19B-8FAFF65B0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A2FBE1A-2CAD-4A24-A45E-1FA3A8100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5633D-B9A2-4A40-B561-2F85E9AB3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039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5568BA-DFB4-487F-B154-D746802DF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1E65AD1-65FD-4E40-816B-5C0A9CE69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29308A8-5CB5-49C8-91D9-78280BAF2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33E5-CBB0-4959-976C-A797042D2AC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B0790B6-5910-4BAD-8E95-DFAFEECF1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8D960A5-BDAE-46E4-A268-A84D10805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5633D-B9A2-4A40-B561-2F85E9AB3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105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11D9E36-D042-411D-8809-E93437B29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DE736AC-573C-4F7D-8EF4-353A02BFA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26B72C5-858E-4757-96AA-98039A3FB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33E5-CBB0-4959-976C-A797042D2AC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518F18D-384D-48AE-98B1-F69787A83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A494C26-49AD-443F-B8D5-DB57FEF2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5633D-B9A2-4A40-B561-2F85E9AB3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880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4447CB-8E66-4C91-914A-E7C3DA650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8FC9E51-1BF5-4131-962F-F5576920E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7946002-FFF4-496D-AA87-CF0923657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33E5-CBB0-4959-976C-A797042D2AC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ABDFBF-41C5-48E5-B581-74268FE88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02D35C0-D481-48BA-ACB7-86867E0C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5633D-B9A2-4A40-B561-2F85E9AB3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619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910487-6F71-474C-AAE9-1D329E6C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5AD5CEB-1794-4E21-8EC2-FBA7C4B58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F038DEA-C9A4-48FB-B0BD-A199F175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33E5-CBB0-4959-976C-A797042D2AC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91C1E96-64CD-41ED-BCFC-8E6A73F8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BDD9AAA-DA80-43F3-A692-F30C5A7F1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5633D-B9A2-4A40-B561-2F85E9AB3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851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9DE1E9-3B85-4C69-9942-AA06BC68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27413A6-42E9-4FAF-BAC4-D8E683A65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E2C9891-0C23-4053-ACA5-15A70E3F8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8C699DF-8352-40B8-A3C1-2A18265CA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33E5-CBB0-4959-976C-A797042D2AC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615EA48-0297-4E55-A3B0-93E792D13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5EF3D9C-274F-435A-9D60-7DBF9DC89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5633D-B9A2-4A40-B561-2F85E9AB3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31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65E588-C573-4F91-9909-69438D66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FABD8DA-1C96-43E8-AEC4-52288CBE3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9D10ADC-94F9-473D-B463-9865D95B2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A271BEA-6724-4394-B067-D4099DB1F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4DFFC1E-E355-4216-AB50-8C3902C6F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D67C943-D23F-431C-BBB3-A86F3844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33E5-CBB0-4959-976C-A797042D2AC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31AC916-81EE-42D7-80B5-20948A846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C715BF0-C545-467A-A6BF-EBD825D29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5633D-B9A2-4A40-B561-2F85E9AB3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812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76FC39-4EA7-47DE-B6DF-AC7A6DDD6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2611316-E62F-4331-B16F-70F6A6865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33E5-CBB0-4959-976C-A797042D2AC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4336355-9A4E-49D4-99E3-A19DBF6D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D2965C6-E1EC-47DA-97B7-4A10620B5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5633D-B9A2-4A40-B561-2F85E9AB3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2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CC82F78-7B23-4112-92A9-D6C01CEE4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33E5-CBB0-4959-976C-A797042D2AC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2E682D7-4506-47B9-94EF-1CE37E835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6C4013E-1C1E-4DFD-B58E-19E28813D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5633D-B9A2-4A40-B561-2F85E9AB3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757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6F7A07-7E80-4916-BA2B-DF0559B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B9247A5-4E8F-4CC6-87B9-925A997FC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689DD6B-1604-4900-B1E2-67F54C537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CB3AC7F-BE1D-48AF-A48E-1EE14291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33E5-CBB0-4959-976C-A797042D2AC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595005A-17BC-4FBE-B7D5-6B3E252B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7ADA93D-6C48-4ECF-A912-52D20AE3D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5633D-B9A2-4A40-B561-2F85E9AB3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77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F16622-73D5-4D5D-B029-78B8BCFE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684261F-0087-4A9D-8AA5-731F6E5F80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7C7FA34-D557-4C4B-860D-D2925EAE3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2E0453C-BCAE-461D-9AD5-9E6718AFE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33E5-CBB0-4959-976C-A797042D2AC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29D3147-7E4E-48E4-AA9D-55FFA34B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4327150-C48F-40E4-B14B-7D172D4D8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5633D-B9A2-4A40-B561-2F85E9AB3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935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919B8D-8AB6-458D-930C-884A55B6E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0565778-32FD-4AAE-A2A4-20932AB71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1654DE7-CCCD-49C5-BA3B-C4F536B61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433E5-CBB0-4959-976C-A797042D2AC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E0166CC-652C-45EB-AD19-27BC4F7C7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6C8A41F-3F2A-426D-B8A7-613A57C99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5633D-B9A2-4A40-B561-2F85E9AB3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05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ользователь\Desktop\Презентация\фон_Монтажная область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7809AE3-33E4-4CAF-AE76-A2F0B2C20C91}"/>
              </a:ext>
            </a:extLst>
          </p:cNvPr>
          <p:cNvSpPr/>
          <p:nvPr/>
        </p:nvSpPr>
        <p:spPr>
          <a:xfrm>
            <a:off x="0" y="2726130"/>
            <a:ext cx="119824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РЕАЛИЗАЦИИ СОВМЕСТНЫХ МЕРОПРИЯТИЙ В СФЕРЕ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ДУХОВНО-НРАВСТВЕННОГО, ГРАЖДАНСКО-ПАТРИОТИЧЕСКОГО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И ДОПРИЗЫВНОЙ ПОДГОТОВКЕ ДЕТЕЙ И МОЛОДЕЖИ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ХАНТЫ-МАНСИЙСКА ЗА 2021 ГОД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83" y="1075472"/>
            <a:ext cx="1294484" cy="1282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4450" y="457200"/>
            <a:ext cx="1036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 АДМИНИСТРАЦИИ ГОРОДА  ХАНТЫ-МАНСИЙСКА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26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Пользователь\Desktop\Презентация\фон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2"/>
          <a:stretch/>
        </p:blipFill>
        <p:spPr bwMode="auto">
          <a:xfrm>
            <a:off x="0" y="0"/>
            <a:ext cx="12192000" cy="48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Desktop\Презентация\9\IMG_20200310_1206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7" r="5229" b="10009"/>
          <a:stretch/>
        </p:blipFill>
        <p:spPr bwMode="auto">
          <a:xfrm>
            <a:off x="9429750" y="3822700"/>
            <a:ext cx="276225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Пользователь\Desktop\Презентация\9\20190903_125553(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1463"/>
            <a:ext cx="5979886" cy="290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Презентация\9\20190903_1231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r="28302"/>
          <a:stretch/>
        </p:blipFill>
        <p:spPr bwMode="auto">
          <a:xfrm>
            <a:off x="5979886" y="3892081"/>
            <a:ext cx="3904344" cy="299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9EE2AB8-DD80-40DB-A43D-9C23E52CE43C}"/>
              </a:ext>
            </a:extLst>
          </p:cNvPr>
          <p:cNvSpPr/>
          <p:nvPr/>
        </p:nvSpPr>
        <p:spPr>
          <a:xfrm>
            <a:off x="0" y="414443"/>
            <a:ext cx="838200" cy="848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3822700"/>
            <a:ext cx="12192000" cy="1387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46E5567-0F4D-4C81-B390-79C33BC55942}"/>
              </a:ext>
            </a:extLst>
          </p:cNvPr>
          <p:cNvSpPr/>
          <p:nvPr/>
        </p:nvSpPr>
        <p:spPr>
          <a:xfrm>
            <a:off x="422203" y="925300"/>
            <a:ext cx="113475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«Социокультурные истоки» - программа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духовно-нравственного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воспитания, направленная на выявление </a:t>
            </a:r>
            <a:endParaRPr lang="ru-RU" sz="2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успешной практики изучения основ православной культуры, нравственные основы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семейной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7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Пользователь\Desktop\Презентация\фон3-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7"/>
          <a:stretch/>
        </p:blipFill>
        <p:spPr bwMode="auto">
          <a:xfrm>
            <a:off x="-1" y="0"/>
            <a:ext cx="7112845" cy="690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46E5567-0F4D-4C81-B390-79C33BC55942}"/>
              </a:ext>
            </a:extLst>
          </p:cNvPr>
          <p:cNvSpPr/>
          <p:nvPr/>
        </p:nvSpPr>
        <p:spPr>
          <a:xfrm>
            <a:off x="422203" y="1592050"/>
            <a:ext cx="647389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и просветительские программы и публикации совместно со средствами массовой информации в целях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духовно-нравственного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личности, создания условий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информационной безопасности в средствах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массовой информации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Пользователь\Desktop\Презентация\10\книг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" r="8711" b="2500"/>
          <a:stretch/>
        </p:blipFill>
        <p:spPr bwMode="auto">
          <a:xfrm>
            <a:off x="7112845" y="1"/>
            <a:ext cx="50791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21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Пользователь\Desktop\Презентация\фон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2"/>
          <a:stretch/>
        </p:blipFill>
        <p:spPr bwMode="auto">
          <a:xfrm>
            <a:off x="0" y="0"/>
            <a:ext cx="12192000" cy="48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ользователь\Desktop\Презентация\11\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377" y="3961464"/>
            <a:ext cx="5197575" cy="292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Пользователь\Desktop\Презентация\11\130C67CD-0E5E-43A3-9738-2CD527270165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r="8074" b="12288"/>
          <a:stretch/>
        </p:blipFill>
        <p:spPr bwMode="auto">
          <a:xfrm>
            <a:off x="0" y="3961464"/>
            <a:ext cx="4171950" cy="292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9EE2AB8-DD80-40DB-A43D-9C23E52CE43C}"/>
              </a:ext>
            </a:extLst>
          </p:cNvPr>
          <p:cNvSpPr/>
          <p:nvPr/>
        </p:nvSpPr>
        <p:spPr>
          <a:xfrm>
            <a:off x="0" y="414443"/>
            <a:ext cx="838200" cy="848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46E5567-0F4D-4C81-B390-79C33BC55942}"/>
              </a:ext>
            </a:extLst>
          </p:cNvPr>
          <p:cNvSpPr/>
          <p:nvPr/>
        </p:nvSpPr>
        <p:spPr>
          <a:xfrm>
            <a:off x="422203" y="715750"/>
            <a:ext cx="113475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традиционных семейных ценностей, способствующих формированию позитивного отношения к супружеству, </a:t>
            </a:r>
            <a:r>
              <a:rPr lang="ru-RU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родительству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полной многодетной семье, достойного отношения к старшему поколению среди учащихся старших классов образовательных организаций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822700"/>
            <a:ext cx="12192000" cy="1387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952" y="3961464"/>
            <a:ext cx="3862048" cy="289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21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Пользователь\Desktop\Презентация\фон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2"/>
          <a:stretch/>
        </p:blipFill>
        <p:spPr bwMode="auto">
          <a:xfrm>
            <a:off x="0" y="0"/>
            <a:ext cx="12192000" cy="48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9EE2AB8-DD80-40DB-A43D-9C23E52CE43C}"/>
              </a:ext>
            </a:extLst>
          </p:cNvPr>
          <p:cNvSpPr/>
          <p:nvPr/>
        </p:nvSpPr>
        <p:spPr>
          <a:xfrm>
            <a:off x="0" y="414443"/>
            <a:ext cx="838200" cy="848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46E5567-0F4D-4C81-B390-79C33BC55942}"/>
              </a:ext>
            </a:extLst>
          </p:cNvPr>
          <p:cNvSpPr/>
          <p:nvPr/>
        </p:nvSpPr>
        <p:spPr>
          <a:xfrm>
            <a:off x="422203" y="715750"/>
            <a:ext cx="113475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традиционных семейных ценностей, способствующих формированию позитивного отношения к супружеству, </a:t>
            </a:r>
            <a:r>
              <a:rPr lang="ru-RU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родительству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полной многодетной семье, достойного отношения к старшему поколению среди учащихся старших классов образовательных организаций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822700"/>
            <a:ext cx="12192000" cy="1387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8000"/>
            <a:ext cx="216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3978000"/>
            <a:ext cx="216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3978000"/>
            <a:ext cx="216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8" y="3961463"/>
            <a:ext cx="3862050" cy="289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565" y="3978000"/>
            <a:ext cx="2676435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72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Пользователь\Desktop\Презентация\фон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2"/>
          <a:stretch/>
        </p:blipFill>
        <p:spPr bwMode="auto">
          <a:xfrm>
            <a:off x="0" y="0"/>
            <a:ext cx="12192000" cy="48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9EE2AB8-DD80-40DB-A43D-9C23E52CE43C}"/>
              </a:ext>
            </a:extLst>
          </p:cNvPr>
          <p:cNvSpPr/>
          <p:nvPr/>
        </p:nvSpPr>
        <p:spPr>
          <a:xfrm>
            <a:off x="0" y="414443"/>
            <a:ext cx="838200" cy="848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46E5567-0F4D-4C81-B390-79C33BC55942}"/>
              </a:ext>
            </a:extLst>
          </p:cNvPr>
          <p:cNvSpPr/>
          <p:nvPr/>
        </p:nvSpPr>
        <p:spPr>
          <a:xfrm>
            <a:off x="422203" y="715750"/>
            <a:ext cx="113475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традиционных семейных ценностей, способствующих формированию позитивного отношения к супружеству, </a:t>
            </a:r>
            <a:r>
              <a:rPr lang="ru-RU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родительству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полной многодетной семье, достойного отношения к старшему поколению среди учащихся старших классов образовательных организаций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297986"/>
            <a:ext cx="12192000" cy="1387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434881"/>
            <a:ext cx="253365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3436281"/>
            <a:ext cx="2532600" cy="33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800" y="3436281"/>
            <a:ext cx="3376800" cy="33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400" y="3436281"/>
            <a:ext cx="2532600" cy="33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7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Пользователь\Desktop\Презентация\фон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2"/>
          <a:stretch/>
        </p:blipFill>
        <p:spPr bwMode="auto">
          <a:xfrm>
            <a:off x="0" y="0"/>
            <a:ext cx="12192000" cy="48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9EE2AB8-DD80-40DB-A43D-9C23E52CE43C}"/>
              </a:ext>
            </a:extLst>
          </p:cNvPr>
          <p:cNvSpPr/>
          <p:nvPr/>
        </p:nvSpPr>
        <p:spPr>
          <a:xfrm>
            <a:off x="0" y="414443"/>
            <a:ext cx="838200" cy="848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46E5567-0F4D-4C81-B390-79C33BC55942}"/>
              </a:ext>
            </a:extLst>
          </p:cNvPr>
          <p:cNvSpPr/>
          <p:nvPr/>
        </p:nvSpPr>
        <p:spPr>
          <a:xfrm>
            <a:off x="422203" y="499321"/>
            <a:ext cx="529279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традиционных семейных ценностей, способствующих формированию позитивного отношения к супружеству, </a:t>
            </a:r>
            <a:r>
              <a:rPr lang="ru-RU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родительству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полной многодетной семье, достойного отношения к старшему поколению среди учащихся старших классов образовательных организаций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5400000">
            <a:off x="2861612" y="3445033"/>
            <a:ext cx="6305548" cy="693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098" name="Picture 2" descr="C:\Users\DikusarOV\Desktop\Отчет ДНВ 2021\11\7TGo0SxoiP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1" y="357059"/>
            <a:ext cx="4168684" cy="6275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31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Пользователь\Desktop\Презентация\фон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2"/>
          <a:stretch/>
        </p:blipFill>
        <p:spPr bwMode="auto">
          <a:xfrm>
            <a:off x="0" y="0"/>
            <a:ext cx="12192000" cy="48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Пользователь\Desktop\Презентация\12\СОШ №5 встречи  с родителями по ДНВ\IMG_3813-19-03-19-01-47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4"/>
          <a:stretch/>
        </p:blipFill>
        <p:spPr bwMode="auto">
          <a:xfrm>
            <a:off x="7838168" y="3900019"/>
            <a:ext cx="4353832" cy="295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ользователь\Desktop\Презентация\12\СОШ №5 встречи  с родителями по ДНВ\IMG_3833-19-03-19-01-4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268" y="3900019"/>
            <a:ext cx="4025900" cy="295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Пользователь\Desktop\Презентация\12\СОШ №5 встречи  с родителями по ДНВ\image-12-01-22-08-12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1463"/>
            <a:ext cx="4826019" cy="289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9EE2AB8-DD80-40DB-A43D-9C23E52CE43C}"/>
              </a:ext>
            </a:extLst>
          </p:cNvPr>
          <p:cNvSpPr/>
          <p:nvPr/>
        </p:nvSpPr>
        <p:spPr>
          <a:xfrm>
            <a:off x="0" y="414443"/>
            <a:ext cx="838200" cy="848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46E5567-0F4D-4C81-B390-79C33BC55942}"/>
              </a:ext>
            </a:extLst>
          </p:cNvPr>
          <p:cNvSpPr/>
          <p:nvPr/>
        </p:nvSpPr>
        <p:spPr>
          <a:xfrm>
            <a:off x="765103" y="603234"/>
            <a:ext cx="103331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Общешкольные родительские собрания с участием духовенства по вопросам духовно-нравственного и гражданско-патриотического воспитания несовершеннолетних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822700"/>
            <a:ext cx="12192000" cy="1387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9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Пользователь\Desktop\Презентация\фон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2"/>
          <a:stretch/>
        </p:blipFill>
        <p:spPr bwMode="auto">
          <a:xfrm>
            <a:off x="0" y="0"/>
            <a:ext cx="12192000" cy="48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льзователь\Desktop\Презентация\13\IMG-80ff80bb43153b29e05a5ef55d6d9882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107" y="3892081"/>
            <a:ext cx="4446707" cy="29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DikusarOV\Desktop\Отчет ДНВ 2021\13\lktsc9UGZq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008" y="3822700"/>
            <a:ext cx="4664992" cy="303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Пользователь\Desktop\Презентация\13\IMG-24b1388fe3c588dd0ec275c95a0ef86f-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2081"/>
            <a:ext cx="4141758" cy="296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9EE2AB8-DD80-40DB-A43D-9C23E52CE43C}"/>
              </a:ext>
            </a:extLst>
          </p:cNvPr>
          <p:cNvSpPr/>
          <p:nvPr/>
        </p:nvSpPr>
        <p:spPr>
          <a:xfrm>
            <a:off x="0" y="414443"/>
            <a:ext cx="838200" cy="848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46E5567-0F4D-4C81-B390-79C33BC55942}"/>
              </a:ext>
            </a:extLst>
          </p:cNvPr>
          <p:cNvSpPr/>
          <p:nvPr/>
        </p:nvSpPr>
        <p:spPr>
          <a:xfrm>
            <a:off x="765103" y="1020550"/>
            <a:ext cx="103331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духовенства с кадетскими классами муниципального бюджетного общеобразовательного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 8»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822700"/>
            <a:ext cx="12192000" cy="1387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7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Пользователь\Desktop\Презентация\фон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2"/>
          <a:stretch/>
        </p:blipFill>
        <p:spPr bwMode="auto">
          <a:xfrm>
            <a:off x="0" y="0"/>
            <a:ext cx="12192000" cy="48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Пользователь\Desktop\Презентация\14\1\Парад у дома ветерана (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9"/>
          <a:stretch/>
        </p:blipFill>
        <p:spPr bwMode="auto">
          <a:xfrm>
            <a:off x="8944447" y="3986094"/>
            <a:ext cx="3247553" cy="287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Пользователь\Desktop\Презентация\14\26-29.04.2021_Орлёнок\IMG_46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3892081"/>
            <a:ext cx="4561066" cy="29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льзователь\Desktop\Презентация\14\26-29.04.2021_Орлёнок\IMG_47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549"/>
            <a:ext cx="4457700" cy="29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9EE2AB8-DD80-40DB-A43D-9C23E52CE43C}"/>
              </a:ext>
            </a:extLst>
          </p:cNvPr>
          <p:cNvSpPr/>
          <p:nvPr/>
        </p:nvSpPr>
        <p:spPr>
          <a:xfrm>
            <a:off x="0" y="414443"/>
            <a:ext cx="838200" cy="848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46E5567-0F4D-4C81-B390-79C33BC55942}"/>
              </a:ext>
            </a:extLst>
          </p:cNvPr>
          <p:cNvSpPr/>
          <p:nvPr/>
        </p:nvSpPr>
        <p:spPr>
          <a:xfrm>
            <a:off x="765103" y="1020550"/>
            <a:ext cx="103331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этапы мероприятий </a:t>
            </a:r>
            <a:endParaRPr lang="ru-RU" sz="2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образовательных организаций с целью дальнейшего участия победителей в межрегиональных и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всероссийских мероприятиях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822700"/>
            <a:ext cx="12192000" cy="1387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4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Пользователь\Desktop\Презентация\фон_Монтажная область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E46E5567-0F4D-4C81-B390-79C33BC55942}"/>
              </a:ext>
            </a:extLst>
          </p:cNvPr>
          <p:cNvSpPr/>
          <p:nvPr/>
        </p:nvSpPr>
        <p:spPr>
          <a:xfrm>
            <a:off x="929420" y="2782669"/>
            <a:ext cx="10333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86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Пользователь\Desktop\Презентация\фон-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2"/>
          <a:stretch/>
        </p:blipFill>
        <p:spPr bwMode="auto">
          <a:xfrm>
            <a:off x="0" y="0"/>
            <a:ext cx="12192000" cy="48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99EE2AB8-DD80-40DB-A43D-9C23E52CE43C}"/>
              </a:ext>
            </a:extLst>
          </p:cNvPr>
          <p:cNvSpPr/>
          <p:nvPr/>
        </p:nvSpPr>
        <p:spPr>
          <a:xfrm>
            <a:off x="0" y="414443"/>
            <a:ext cx="838200" cy="848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E46E5567-0F4D-4C81-B390-79C33BC55942}"/>
              </a:ext>
            </a:extLst>
          </p:cNvPr>
          <p:cNvSpPr/>
          <p:nvPr/>
        </p:nvSpPr>
        <p:spPr>
          <a:xfrm>
            <a:off x="422203" y="830049"/>
            <a:ext cx="113475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по выбору модулей комплексного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курса</a:t>
            </a:r>
          </a:p>
          <a:p>
            <a:pPr algn="ctr"/>
            <a:endParaRPr lang="ru-RU" sz="2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РЕЛИГИОЗНЫХ</a:t>
            </a:r>
          </a:p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 И СВЕТСКОЙ ЭТИКИ»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Desktop\Презентация\2\Фото ОРКСЭ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1462"/>
            <a:ext cx="4344806" cy="289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Презентация\2\Фото ОРКСЭ\Встреча с интересным человеком От истоков к будущему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6"/>
          <a:stretch/>
        </p:blipFill>
        <p:spPr bwMode="auto">
          <a:xfrm>
            <a:off x="4344806" y="3961462"/>
            <a:ext cx="4764904" cy="289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Презентация\2\Фото ОРКСЭ\image-12-01-22-08-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350" r="2169" b="21699"/>
          <a:stretch/>
        </p:blipFill>
        <p:spPr bwMode="auto">
          <a:xfrm>
            <a:off x="9109709" y="3961463"/>
            <a:ext cx="3082291" cy="289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822700"/>
            <a:ext cx="12192000" cy="1387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7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Пользователь\Desktop\Презентация\фон-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2"/>
          <a:stretch/>
        </p:blipFill>
        <p:spPr bwMode="auto">
          <a:xfrm>
            <a:off x="0" y="-234958"/>
            <a:ext cx="12192000" cy="48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99EE2AB8-DD80-40DB-A43D-9C23E52CE43C}"/>
              </a:ext>
            </a:extLst>
          </p:cNvPr>
          <p:cNvSpPr/>
          <p:nvPr/>
        </p:nvSpPr>
        <p:spPr>
          <a:xfrm>
            <a:off x="0" y="414443"/>
            <a:ext cx="838200" cy="848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E46E5567-0F4D-4C81-B390-79C33BC55942}"/>
              </a:ext>
            </a:extLst>
          </p:cNvPr>
          <p:cNvSpPr/>
          <p:nvPr/>
        </p:nvSpPr>
        <p:spPr>
          <a:xfrm>
            <a:off x="422203" y="414443"/>
            <a:ext cx="11347594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по выбору модулей комплексного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курса</a:t>
            </a:r>
          </a:p>
          <a:p>
            <a:pPr algn="ctr"/>
            <a:endParaRPr lang="ru-RU" sz="9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РЕЛИГИОЗНЫХ</a:t>
            </a:r>
          </a:p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 И СВЕТСКОЙ ЭТИКИ»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9050" y="2216664"/>
            <a:ext cx="12192000" cy="1387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448907"/>
              </p:ext>
            </p:extLst>
          </p:nvPr>
        </p:nvGraphicFramePr>
        <p:xfrm>
          <a:off x="0" y="2348601"/>
          <a:ext cx="12192002" cy="4509404"/>
        </p:xfrm>
        <a:graphic>
          <a:graphicData uri="http://schemas.openxmlformats.org/drawingml/2006/table">
            <a:tbl>
              <a:tblPr firstRow="1" firstCol="1" bandRow="1"/>
              <a:tblGrid>
                <a:gridCol w="3446585"/>
                <a:gridCol w="786228"/>
                <a:gridCol w="1429434"/>
                <a:gridCol w="1218418"/>
                <a:gridCol w="890954"/>
                <a:gridCol w="1272345"/>
                <a:gridCol w="1016782"/>
                <a:gridCol w="1011311"/>
                <a:gridCol w="1119945"/>
              </a:tblGrid>
              <a:tr h="1368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ОО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4-х классов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Общее кол-во обучающихся в 4 классах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Основы мировых религиозных культур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Основы светской этики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Основы православной культуры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Основы исламской культуры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Основы иудейской культуры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Основы буддийской культуры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379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МБОУ «Гимназия 1»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МБОУ «СОШ № 1 им.Созонова Ю.Г.»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МБОУ СОШ № 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МБОУ СОШ № 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МБОУ СОШ № 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МБОУ «СОШ № 5»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МБОУ «СОШ № 6 им. Сирина Н.И.»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МБОУ ЦО «Школа-сад № 7»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МБОУ «СОШ № 8»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 городу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1570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379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Доля на 2020-2021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32,1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30,6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379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Доля на 2019-2020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40,4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31,6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2379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Доля на 2018-2019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25,2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39,6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29,6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912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Пользователь\Desktop\Презентация\фон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2"/>
          <a:stretch/>
        </p:blipFill>
        <p:spPr bwMode="auto">
          <a:xfrm>
            <a:off x="0" y="0"/>
            <a:ext cx="12192000" cy="48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9EE2AB8-DD80-40DB-A43D-9C23E52CE43C}"/>
              </a:ext>
            </a:extLst>
          </p:cNvPr>
          <p:cNvSpPr/>
          <p:nvPr/>
        </p:nvSpPr>
        <p:spPr>
          <a:xfrm>
            <a:off x="0" y="414443"/>
            <a:ext cx="838200" cy="848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46E5567-0F4D-4C81-B390-79C33BC55942}"/>
              </a:ext>
            </a:extLst>
          </p:cNvPr>
          <p:cNvSpPr/>
          <p:nvPr/>
        </p:nvSpPr>
        <p:spPr>
          <a:xfrm>
            <a:off x="419100" y="602735"/>
            <a:ext cx="11347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КИРИЛЛО-МЕФОДИЕВСКИЕ</a:t>
            </a:r>
          </a:p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ЧТЕНИЯ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2474410"/>
            <a:ext cx="12192000" cy="1387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2613172"/>
            <a:ext cx="5659769" cy="424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97" y="2388853"/>
            <a:ext cx="5962650" cy="446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50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Пользователь\Desktop\Презентация\фон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2"/>
          <a:stretch/>
        </p:blipFill>
        <p:spPr bwMode="auto">
          <a:xfrm>
            <a:off x="0" y="0"/>
            <a:ext cx="12192000" cy="48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ользователь\Desktop\Презентация\3\КМЧ регион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"/>
          <a:stretch/>
        </p:blipFill>
        <p:spPr bwMode="auto">
          <a:xfrm>
            <a:off x="7315200" y="3909859"/>
            <a:ext cx="4876800" cy="295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9EE2AB8-DD80-40DB-A43D-9C23E52CE43C}"/>
              </a:ext>
            </a:extLst>
          </p:cNvPr>
          <p:cNvSpPr/>
          <p:nvPr/>
        </p:nvSpPr>
        <p:spPr>
          <a:xfrm>
            <a:off x="0" y="414443"/>
            <a:ext cx="838200" cy="848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46E5567-0F4D-4C81-B390-79C33BC55942}"/>
              </a:ext>
            </a:extLst>
          </p:cNvPr>
          <p:cNvSpPr/>
          <p:nvPr/>
        </p:nvSpPr>
        <p:spPr>
          <a:xfrm>
            <a:off x="422203" y="1249150"/>
            <a:ext cx="11347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КИРИЛЛО-МЕФОДИЕВСКИЕ</a:t>
            </a:r>
          </a:p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ЧТЕНИЯ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822700"/>
            <a:ext cx="12192000" cy="1387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pic>
        <p:nvPicPr>
          <p:cNvPr id="2051" name="Picture 3" descr="C:\Users\Пользователь\Desktop\Презентация\3\КМЧ регион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862"/>
            <a:ext cx="3886850" cy="291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" b="57071"/>
          <a:stretch/>
        </p:blipFill>
        <p:spPr bwMode="auto">
          <a:xfrm>
            <a:off x="3695700" y="3944760"/>
            <a:ext cx="4267200" cy="292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35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Пользователь\Desktop\Презентация\фон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2"/>
          <a:stretch/>
        </p:blipFill>
        <p:spPr bwMode="auto">
          <a:xfrm>
            <a:off x="0" y="0"/>
            <a:ext cx="12192000" cy="48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Презентация\5\6-2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6" b="4791"/>
          <a:stretch/>
        </p:blipFill>
        <p:spPr bwMode="auto">
          <a:xfrm>
            <a:off x="8051800" y="3822700"/>
            <a:ext cx="4140200" cy="304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Презентация\5\3-1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3821763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ользователь\Desktop\Презентация\5\1-4-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150"/>
            <a:ext cx="39878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9EE2AB8-DD80-40DB-A43D-9C23E52CE43C}"/>
              </a:ext>
            </a:extLst>
          </p:cNvPr>
          <p:cNvSpPr/>
          <p:nvPr/>
        </p:nvSpPr>
        <p:spPr>
          <a:xfrm>
            <a:off x="0" y="414443"/>
            <a:ext cx="838200" cy="848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46E5567-0F4D-4C81-B390-79C33BC55942}"/>
              </a:ext>
            </a:extLst>
          </p:cNvPr>
          <p:cNvSpPr/>
          <p:nvPr/>
        </p:nvSpPr>
        <p:spPr>
          <a:xfrm>
            <a:off x="422203" y="1249150"/>
            <a:ext cx="11347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«РОЖДЕСТВЕНСКИЙ ВЕРТЕП»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822700"/>
            <a:ext cx="12192000" cy="1387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2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Пользователь\Desktop\Презентация\фон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2"/>
          <a:stretch/>
        </p:blipFill>
        <p:spPr bwMode="auto">
          <a:xfrm>
            <a:off x="0" y="0"/>
            <a:ext cx="12192000" cy="48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Пользователь\Desktop\Презентация\6\1-5-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/>
          <a:stretch/>
        </p:blipFill>
        <p:spPr bwMode="auto">
          <a:xfrm>
            <a:off x="3517900" y="3885807"/>
            <a:ext cx="4000431" cy="297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ользователь\Desktop\Презентация\6\1-6-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r="7163"/>
          <a:stretch/>
        </p:blipFill>
        <p:spPr bwMode="auto">
          <a:xfrm>
            <a:off x="0" y="3903793"/>
            <a:ext cx="3517900" cy="295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Презентация\6\1-10-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330" y="3937652"/>
            <a:ext cx="4673669" cy="29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9EE2AB8-DD80-40DB-A43D-9C23E52CE43C}"/>
              </a:ext>
            </a:extLst>
          </p:cNvPr>
          <p:cNvSpPr/>
          <p:nvPr/>
        </p:nvSpPr>
        <p:spPr>
          <a:xfrm>
            <a:off x="0" y="414443"/>
            <a:ext cx="838200" cy="848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46E5567-0F4D-4C81-B390-79C33BC55942}"/>
              </a:ext>
            </a:extLst>
          </p:cNvPr>
          <p:cNvSpPr/>
          <p:nvPr/>
        </p:nvSpPr>
        <p:spPr>
          <a:xfrm>
            <a:off x="422203" y="1249150"/>
            <a:ext cx="113475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РЕГИОНАЛЬНОМ ЭТАПЕ МЕЖДУНАРОДНЫХ РОЖДЕСТВЕНСКИХ ОБРАЗОВАТЕЛЬНЫХ ЧТЕНИЙ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822700"/>
            <a:ext cx="12192000" cy="1387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6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Пользователь\Desktop\Презентация\фон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2"/>
          <a:stretch/>
        </p:blipFill>
        <p:spPr bwMode="auto">
          <a:xfrm>
            <a:off x="0" y="0"/>
            <a:ext cx="12192000" cy="48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9EE2AB8-DD80-40DB-A43D-9C23E52CE43C}"/>
              </a:ext>
            </a:extLst>
          </p:cNvPr>
          <p:cNvSpPr/>
          <p:nvPr/>
        </p:nvSpPr>
        <p:spPr>
          <a:xfrm>
            <a:off x="0" y="414443"/>
            <a:ext cx="838200" cy="848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3822700"/>
            <a:ext cx="12192000" cy="1387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46E5567-0F4D-4C81-B390-79C33BC55942}"/>
              </a:ext>
            </a:extLst>
          </p:cNvPr>
          <p:cNvSpPr/>
          <p:nvPr/>
        </p:nvSpPr>
        <p:spPr>
          <a:xfrm>
            <a:off x="422203" y="887200"/>
            <a:ext cx="113475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заседание Координационного совета по реализации </a:t>
            </a:r>
            <a:endParaRPr lang="ru-RU" sz="2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организациях ХМАО-Югры программы духовно-нравственного воспитания </a:t>
            </a:r>
            <a:endParaRPr lang="ru-RU" sz="2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«СОЦИОКУЛЬТУРНЫЕ ИСТОКИ»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DikusarOV\Desktop\Отчет ДНВ 2021\7\20210414_1047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06400" y="-7372350"/>
            <a:ext cx="3240000" cy="18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56"/>
          <a:stretch/>
        </p:blipFill>
        <p:spPr bwMode="auto">
          <a:xfrm rot="10800000" flipH="1" flipV="1">
            <a:off x="6955020" y="3959633"/>
            <a:ext cx="5291025" cy="2983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1566" b="30969"/>
          <a:stretch/>
        </p:blipFill>
        <p:spPr bwMode="auto">
          <a:xfrm>
            <a:off x="2962275" y="3959633"/>
            <a:ext cx="5772150" cy="301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100" t="-123314" r="128501" b="163899"/>
          <a:stretch/>
        </p:blipFill>
        <p:spPr bwMode="auto">
          <a:xfrm>
            <a:off x="144463" y="144463"/>
            <a:ext cx="3240000" cy="18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3" y="3961463"/>
            <a:ext cx="5377462" cy="302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4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Пользователь\Desktop\Презентация\фон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2"/>
          <a:stretch/>
        </p:blipFill>
        <p:spPr bwMode="auto">
          <a:xfrm>
            <a:off x="0" y="0"/>
            <a:ext cx="12192000" cy="48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9EE2AB8-DD80-40DB-A43D-9C23E52CE43C}"/>
              </a:ext>
            </a:extLst>
          </p:cNvPr>
          <p:cNvSpPr/>
          <p:nvPr/>
        </p:nvSpPr>
        <p:spPr>
          <a:xfrm>
            <a:off x="0" y="414443"/>
            <a:ext cx="838200" cy="848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-795" y="3360087"/>
            <a:ext cx="12192000" cy="1387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pic>
        <p:nvPicPr>
          <p:cNvPr id="2" name="Picture 2" descr="C:\Users\DikusarOV\Desktop\Отчет ДНВ 2021\7\20210414_1047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06400" y="-7372350"/>
            <a:ext cx="3240000" cy="18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100" t="-123314" r="128501" b="163899"/>
          <a:stretch/>
        </p:blipFill>
        <p:spPr bwMode="auto">
          <a:xfrm>
            <a:off x="144463" y="144463"/>
            <a:ext cx="3240000" cy="18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" y="1055713"/>
            <a:ext cx="11352213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672" y="3505200"/>
            <a:ext cx="596053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98850"/>
            <a:ext cx="4035015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205" y="3505200"/>
            <a:ext cx="3810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98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16730</TotalTime>
  <Words>520</Words>
  <Application>Microsoft Office PowerPoint</Application>
  <PresentationFormat>Произвольный</PresentationFormat>
  <Paragraphs>179</Paragraphs>
  <Slides>19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Калмыков</dc:creator>
  <cp:lastModifiedBy>Дикусар Ольга Васильева</cp:lastModifiedBy>
  <cp:revision>489</cp:revision>
  <dcterms:created xsi:type="dcterms:W3CDTF">2018-09-26T11:32:43Z</dcterms:created>
  <dcterms:modified xsi:type="dcterms:W3CDTF">2022-02-07T09:34:20Z</dcterms:modified>
</cp:coreProperties>
</file>