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12192000" cy="6858000"/>
  <p:custDataLst>
    <p:tags r:id="rId16"/>
  </p:custDataLst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00"/>
    <p:restoredTop sz="0"/>
  </p:normalViewPr>
  <p:slideViewPr>
    <p:cSldViewPr>
      <p:cViewPr varScale="1">
        <p:scale>
          <a:sx n="62" d="100"/>
          <a:sy n="62" d="100"/>
        </p:scale>
        <p:origin x="42" y="696"/>
      </p:cViewPr>
      <p:guideLst>
        <p:guide pos="3840"/>
        <p:guide orient="horz" pos="2160"/>
      </p:guideLst>
    </p:cSldViewPr>
  </p:slide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tags" Target="tags/tag1.xml" /><Relationship Id="rId17" Type="http://schemas.openxmlformats.org/officeDocument/2006/relationships/presProps" Target="presProps.xml" /><Relationship Id="rId18" Type="http://schemas.openxmlformats.org/officeDocument/2006/relationships/viewProps" Target="viewProps.xml" /><Relationship Id="rId19" Type="http://schemas.openxmlformats.org/officeDocument/2006/relationships/theme" Target="theme/theme1.xml" /><Relationship Id="rId2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52D75A-407D-4103-A02A-5E07FB0FD905}" type="datetime1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534C2EF-8A97-4DAF-B099-E567883644D6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 rtlCol="0"/>
          <a:lstStyle/>
          <a:p>
            <a:pPr>
              <a:defRPr/>
            </a:pPr>
            <a:fld id="{5534C2EF-8A97-4DAF-B099-E567883644D6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 rtlCol="0"/>
          <a:lstStyle/>
          <a:p>
            <a:pPr>
              <a:defRPr/>
            </a:pPr>
            <a:fld id="{5534C2EF-8A97-4DAF-B099-E567883644D6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 rtlCol="0"/>
          <a:lstStyle/>
          <a:p>
            <a:pPr>
              <a:defRPr/>
            </a:pPr>
            <a:fld id="{5534C2EF-8A97-4DAF-B099-E567883644D6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 rtlCol="0"/>
          <a:lstStyle/>
          <a:p>
            <a:pPr>
              <a:defRPr/>
            </a:pPr>
            <a:fld id="{5534C2EF-8A97-4DAF-B099-E567883644D6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 rtlCol="0"/>
          <a:lstStyle/>
          <a:p>
            <a:pPr>
              <a:defRPr/>
            </a:pPr>
            <a:fld id="{5534C2EF-8A97-4DAF-B099-E567883644D6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jpeg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jpeg" /><Relationship Id="rId2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jpe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1"/>
          <a:srcRect l="2124" r="322" b="421"/>
          <a:stretch>
            <a:fillRect/>
          </a:stretch>
        </p:blipFill>
        <p:spPr bwMode="auto"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showMasterPhAnim="0" type="secHead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1"/>
          <a:srcRect l="434" t="422"/>
          <a:stretch>
            <a:fillRect/>
          </a:stretch>
        </p:blipFill>
        <p:spPr bwMode="auto"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showMasterPhAnim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Полилиния 5"/>
          <p:cNvSpPr/>
          <p:nvPr/>
        </p:nvSpPr>
        <p:spPr bwMode="gray">
          <a:xfrm>
            <a:off x="762000" y="933449"/>
            <a:ext cx="4114800" cy="4109465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 bwMode="auto">
          <a:xfrm>
            <a:off x="992435" y="1113022"/>
            <a:ext cx="3638452" cy="3750319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 bwMode="auto"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8" name="Полилиния 5"/>
          <p:cNvSpPr/>
          <p:nvPr/>
        </p:nvSpPr>
        <p:spPr bwMode="gray">
          <a:xfrm>
            <a:off x="5300133" y="933449"/>
            <a:ext cx="4114800" cy="4109465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 bwMode="auto">
          <a:xfrm>
            <a:off x="5530568" y="1113022"/>
            <a:ext cx="3638452" cy="3750319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 bwMode="auto"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showMasterPhAnim="0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7" name="Полилиния 5"/>
          <p:cNvSpPr/>
          <p:nvPr/>
        </p:nvSpPr>
        <p:spPr bwMode="gray">
          <a:xfrm>
            <a:off x="762000" y="933449"/>
            <a:ext cx="5334000" cy="4109465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 bwMode="auto">
          <a:xfrm>
            <a:off x="991888" y="1113022"/>
            <a:ext cx="4874224" cy="3750319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18" name="Полилиния 5"/>
          <p:cNvSpPr/>
          <p:nvPr/>
        </p:nvSpPr>
        <p:spPr bwMode="gray">
          <a:xfrm>
            <a:off x="6323873" y="967316"/>
            <a:ext cx="2990942" cy="1934384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 bwMode="auto">
          <a:xfrm>
            <a:off x="6506025" y="1109743"/>
            <a:ext cx="2626638" cy="1649530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12" name="Полилиния 5"/>
          <p:cNvSpPr/>
          <p:nvPr/>
        </p:nvSpPr>
        <p:spPr bwMode="gray">
          <a:xfrm>
            <a:off x="6323873" y="3060954"/>
            <a:ext cx="2990942" cy="1934384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506025" y="3203381"/>
            <a:ext cx="2626638" cy="1649530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 bwMode="auto"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ct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showMasterPhAnim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8" name="Полилиния 5"/>
          <p:cNvSpPr/>
          <p:nvPr/>
        </p:nvSpPr>
        <p:spPr bwMode="gray">
          <a:xfrm>
            <a:off x="4182533" y="265044"/>
            <a:ext cx="5232399" cy="3020023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 bwMode="auto">
          <a:xfrm>
            <a:off x="4424435" y="436315"/>
            <a:ext cx="4748594" cy="2677481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10" name="Полилиния 5"/>
          <p:cNvSpPr/>
          <p:nvPr/>
        </p:nvSpPr>
        <p:spPr bwMode="gray">
          <a:xfrm>
            <a:off x="816188" y="384723"/>
            <a:ext cx="3146212" cy="1894677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 bwMode="auto">
          <a:xfrm>
            <a:off x="1013022" y="538232"/>
            <a:ext cx="2752545" cy="1587658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12" name="Полилиния 5"/>
          <p:cNvSpPr/>
          <p:nvPr/>
        </p:nvSpPr>
        <p:spPr bwMode="gray">
          <a:xfrm>
            <a:off x="816188" y="2478361"/>
            <a:ext cx="3146212" cy="1894677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 bwMode="auto">
          <a:xfrm>
            <a:off x="1013022" y="2631870"/>
            <a:ext cx="2752545" cy="1587658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14" name="Полилиния 5"/>
          <p:cNvSpPr/>
          <p:nvPr/>
        </p:nvSpPr>
        <p:spPr bwMode="gray">
          <a:xfrm>
            <a:off x="816188" y="4571999"/>
            <a:ext cx="3146212" cy="1894677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 bwMode="auto">
          <a:xfrm>
            <a:off x="1013022" y="4725508"/>
            <a:ext cx="2752545" cy="1587658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20" name="Полилиния 5"/>
          <p:cNvSpPr/>
          <p:nvPr/>
        </p:nvSpPr>
        <p:spPr bwMode="gray">
          <a:xfrm>
            <a:off x="4182533" y="3448511"/>
            <a:ext cx="5232399" cy="3020023"/>
          </a:xfrm>
          <a:custGeom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 bwMode="auto">
          <a:xfrm>
            <a:off x="4424435" y="3619782"/>
            <a:ext cx="4748594" cy="2677481"/>
          </a:xfrm>
          <a:custGeom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 extrusionOk="0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image" Target="../media/image5.png" /><Relationship Id="rId7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>
          <a:blip r:embed="rId6"/>
          <a:srcRect l="525" t="511" r="525" b="2998"/>
          <a:stretch>
            <a:fillRect/>
          </a:stretch>
        </p:blipFill>
        <p:spPr bwMode="auto"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7010399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C929494-1A30-419E-AF45-4DF2B34B9C72}" type="datetime1">
              <a:rPr lang="ru-RU"/>
              <a:t/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89D71E3-7D81-4C24-B9D8-6B108755C64C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9" r:id="rId4"/>
    <p:sldLayoutId id="2147483660" r:id="rId5"/>
  </p:sldLayoutIdLst>
  <p:transition/>
  <p:timing/>
  <p:txStyles>
    <p:titleStyle>
      <a:lvl1pPr algn="l" defTabSz="914400">
        <a:lnSpc>
          <a:spcPct val="90000"/>
        </a:lnSpc>
        <a:spcBef>
          <a:spcPct val="0"/>
        </a:spcBef>
        <a:buNone/>
        <a:defRPr sz="3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8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>
        <a:lnSpc>
          <a:spcPct val="90000"/>
        </a:lnSpc>
        <a:spcBef>
          <a:spcPts val="12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>
        <a:lnSpc>
          <a:spcPct val="90000"/>
        </a:lnSpc>
        <a:spcBef>
          <a:spcPts val="6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>
        <a:lnSpc>
          <a:spcPct val="90000"/>
        </a:lnSpc>
        <a:spcBef>
          <a:spcPts val="600"/>
        </a:spcBef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>
        <a:lnSpc>
          <a:spcPct val="90000"/>
        </a:lnSpc>
        <a:spcBef>
          <a:spcPts val="600"/>
        </a:spcBef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>
        <a:lnSpc>
          <a:spcPct val="90000"/>
        </a:lnSpc>
        <a:spcBef>
          <a:spcPts val="600"/>
        </a:spcBef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>
        <a:lnSpc>
          <a:spcPct val="90000"/>
        </a:lnSpc>
        <a:spcBef>
          <a:spcPts val="600"/>
        </a:spcBef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>
        <a:lnSpc>
          <a:spcPct val="90000"/>
        </a:lnSpc>
        <a:spcBef>
          <a:spcPts val="600"/>
        </a:spcBef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>
        <a:lnSpc>
          <a:spcPct val="90000"/>
        </a:lnSpc>
        <a:spcBef>
          <a:spcPts val="600"/>
        </a:spcBef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Relationship Id="rId3" Type="http://schemas.openxmlformats.org/officeDocument/2006/relationships/image" Target="../media/image7.png" /><Relationship Id="rId4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hyperlink" Target="https://disk.yandex.ru/i/nKKr9U8dy0MlJA" TargetMode="External" /><Relationship Id="rId3" Type="http://schemas.openxmlformats.org/officeDocument/2006/relationships/hyperlink" Target="https://disk.yandex.ru/i/8ekzvOaIIXUy-w" TargetMode="External" /><Relationship Id="rId4" Type="http://schemas.openxmlformats.org/officeDocument/2006/relationships/image" Target="../media/image41.jpeg" /><Relationship Id="rId5" Type="http://schemas.openxmlformats.org/officeDocument/2006/relationships/image" Target="../media/image42.jpeg" /><Relationship Id="rId6" Type="http://schemas.openxmlformats.org/officeDocument/2006/relationships/image" Target="../media/image43.jpeg" /><Relationship Id="rId7" Type="http://schemas.openxmlformats.org/officeDocument/2006/relationships/image" Target="../media/image44.jpeg" /><Relationship Id="rId8" Type="http://schemas.openxmlformats.org/officeDocument/2006/relationships/image" Target="../media/image45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hyperlink" Target="https://disk.yandex.ru/i/pF4-10we91kaIw" TargetMode="External" /><Relationship Id="rId3" Type="http://schemas.openxmlformats.org/officeDocument/2006/relationships/hyperlink" Target="https://vk.com/club211760094?w=wall-211760094_62" TargetMode="External" /><Relationship Id="rId4" Type="http://schemas.openxmlformats.org/officeDocument/2006/relationships/image" Target="../media/image46.jpeg" /><Relationship Id="rId5" Type="http://schemas.openxmlformats.org/officeDocument/2006/relationships/image" Target="../media/image47.jpeg" /><Relationship Id="rId6" Type="http://schemas.openxmlformats.org/officeDocument/2006/relationships/image" Target="../media/image48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hyperlink" Target="https://vk.com/club211760094?w=wall-211760094_319" TargetMode="External" /><Relationship Id="rId2" Type="http://schemas.openxmlformats.org/officeDocument/2006/relationships/hyperlink" Target="https://disk.yandex.ru/i/HzdrkDqChEEH6g" TargetMode="External" /><Relationship Id="rId3" Type="http://schemas.openxmlformats.org/officeDocument/2006/relationships/hyperlink" Target="https://disk.yandex.ru/i/gPo434uKDNdgTA" TargetMode="External" /><Relationship Id="rId4" Type="http://schemas.openxmlformats.org/officeDocument/2006/relationships/hyperlink" Target="https://disk.yandex.ru/i/Y6qAwalh0lo2CA" TargetMode="External" /><Relationship Id="rId5" Type="http://schemas.openxmlformats.org/officeDocument/2006/relationships/image" Target="../media/image49.jpeg" /><Relationship Id="rId6" Type="http://schemas.openxmlformats.org/officeDocument/2006/relationships/image" Target="../media/image50.jpeg" /><Relationship Id="rId7" Type="http://schemas.openxmlformats.org/officeDocument/2006/relationships/image" Target="../media/image51.jpeg" /><Relationship Id="rId8" Type="http://schemas.openxmlformats.org/officeDocument/2006/relationships/image" Target="../media/image52.jpeg" /><Relationship Id="rId9" Type="http://schemas.openxmlformats.org/officeDocument/2006/relationships/image" Target="../media/image53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13.jpeg" /><Relationship Id="rId11" Type="http://schemas.openxmlformats.org/officeDocument/2006/relationships/hyperlink" Target="https://vk.com/club211760094?w=wall-211760094_107" TargetMode="External" /><Relationship Id="rId2" Type="http://schemas.openxmlformats.org/officeDocument/2006/relationships/notesSlide" Target="../notesSlides/notesSlide1.xml" /><Relationship Id="rId3" Type="http://schemas.openxmlformats.org/officeDocument/2006/relationships/hyperlink" Target="https://disk.yandex.ru/i/-hTyhOXI2toQqw" TargetMode="External" /><Relationship Id="rId4" Type="http://schemas.openxmlformats.org/officeDocument/2006/relationships/hyperlink" Target="https://disk.yandex.ru/i/EtWWPjBHk0WErA" TargetMode="External" /><Relationship Id="rId5" Type="http://schemas.openxmlformats.org/officeDocument/2006/relationships/hyperlink" Target="https://disk.yandex.ru/i/3gdl_VjQNjOFZA" TargetMode="External" /><Relationship Id="rId6" Type="http://schemas.openxmlformats.org/officeDocument/2006/relationships/image" Target="../media/image9.jpeg" /><Relationship Id="rId7" Type="http://schemas.openxmlformats.org/officeDocument/2006/relationships/image" Target="../media/image10.jpeg" /><Relationship Id="rId8" Type="http://schemas.openxmlformats.org/officeDocument/2006/relationships/image" Target="../media/image11.jpeg" /><Relationship Id="rId9" Type="http://schemas.openxmlformats.org/officeDocument/2006/relationships/image" Target="../media/image1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18.jpeg" /><Relationship Id="rId2" Type="http://schemas.openxmlformats.org/officeDocument/2006/relationships/notesSlide" Target="../notesSlides/notesSlide2.xml" /><Relationship Id="rId3" Type="http://schemas.openxmlformats.org/officeDocument/2006/relationships/hyperlink" Target="https://disk.yandex.ru/i/9TzuTOiNtLH-bg" TargetMode="External" /><Relationship Id="rId4" Type="http://schemas.openxmlformats.org/officeDocument/2006/relationships/hyperlink" Target="https://disk.yandex.ru/i/DF11cHKFNZMjUQ" TargetMode="External" /><Relationship Id="rId5" Type="http://schemas.openxmlformats.org/officeDocument/2006/relationships/hyperlink" Target="https://vk.com/club211760094?w=wall-211760094_370" TargetMode="External" /><Relationship Id="rId6" Type="http://schemas.openxmlformats.org/officeDocument/2006/relationships/image" Target="../media/image14.jpeg" /><Relationship Id="rId7" Type="http://schemas.openxmlformats.org/officeDocument/2006/relationships/image" Target="../media/image15.jpeg" /><Relationship Id="rId8" Type="http://schemas.openxmlformats.org/officeDocument/2006/relationships/image" Target="../media/image16.jpeg" /><Relationship Id="rId9" Type="http://schemas.openxmlformats.org/officeDocument/2006/relationships/image" Target="../media/image1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Relationship Id="rId3" Type="http://schemas.openxmlformats.org/officeDocument/2006/relationships/hyperlink" Target="https://disk.yandex.ru/i/pjbVzt_jPf6Mng" TargetMode="External" /><Relationship Id="rId4" Type="http://schemas.openxmlformats.org/officeDocument/2006/relationships/hyperlink" Target="https://vk.com/club211760094?w=wall-211760094_935" TargetMode="External" /><Relationship Id="rId5" Type="http://schemas.openxmlformats.org/officeDocument/2006/relationships/image" Target="../media/image19.jpeg" /><Relationship Id="rId6" Type="http://schemas.openxmlformats.org/officeDocument/2006/relationships/image" Target="../media/image20.jpeg" /><Relationship Id="rId7" Type="http://schemas.openxmlformats.org/officeDocument/2006/relationships/image" Target="../media/image21.jpeg" /><Relationship Id="rId8" Type="http://schemas.openxmlformats.org/officeDocument/2006/relationships/image" Target="../media/image22.jpeg" /><Relationship Id="rId9" Type="http://schemas.openxmlformats.org/officeDocument/2006/relationships/image" Target="../media/image2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hyperlink" Target="https://disk.yandex.ru/i/pcMxo0z_EFoDPg" TargetMode="External" /><Relationship Id="rId3" Type="http://schemas.openxmlformats.org/officeDocument/2006/relationships/image" Target="../media/image24.jpeg" /><Relationship Id="rId4" Type="http://schemas.openxmlformats.org/officeDocument/2006/relationships/image" Target="../media/image25.jpeg" /><Relationship Id="rId5" Type="http://schemas.openxmlformats.org/officeDocument/2006/relationships/image" Target="../media/image26.jpeg" /><Relationship Id="rId6" Type="http://schemas.openxmlformats.org/officeDocument/2006/relationships/image" Target="../media/image27.jpeg" /><Relationship Id="rId7" Type="http://schemas.openxmlformats.org/officeDocument/2006/relationships/image" Target="../media/image28.jpeg" /><Relationship Id="rId8" Type="http://schemas.openxmlformats.org/officeDocument/2006/relationships/hyperlink" Target="https://vk.com/club211760094?w=wall-211760094_1002" TargetMode="Externa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4.xml" /><Relationship Id="rId3" Type="http://schemas.openxmlformats.org/officeDocument/2006/relationships/hyperlink" Target="https://vk.com/club211760094?w=wall-211760094_2112" TargetMode="External" /><Relationship Id="rId4" Type="http://schemas.openxmlformats.org/officeDocument/2006/relationships/image" Target="../media/image29.jpeg" /><Relationship Id="rId5" Type="http://schemas.openxmlformats.org/officeDocument/2006/relationships/image" Target="../media/image30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5.xml" /><Relationship Id="rId3" Type="http://schemas.openxmlformats.org/officeDocument/2006/relationships/hyperlink" Target="https://disk.yandex.ru/i/W62E558xOBR3gg" TargetMode="External" /><Relationship Id="rId4" Type="http://schemas.openxmlformats.org/officeDocument/2006/relationships/hyperlink" Target="https://vk.com/club211760094?w=wall-211760094_2112" TargetMode="External" /><Relationship Id="rId5" Type="http://schemas.openxmlformats.org/officeDocument/2006/relationships/image" Target="../media/image31.jpeg" /><Relationship Id="rId6" Type="http://schemas.openxmlformats.org/officeDocument/2006/relationships/image" Target="../media/image32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3.jpeg" /><Relationship Id="rId3" Type="http://schemas.openxmlformats.org/officeDocument/2006/relationships/image" Target="../media/image34.jpeg" /><Relationship Id="rId4" Type="http://schemas.openxmlformats.org/officeDocument/2006/relationships/image" Target="../media/image35.jpeg" /><Relationship Id="rId5" Type="http://schemas.openxmlformats.org/officeDocument/2006/relationships/hyperlink" Target="https://vk.com/club211760094?w=wall-211760094_2113" TargetMode="Externa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hyperlink" Target="https://disk.yandex.ru/i/0hFYFBCT4pPUlg" TargetMode="External" /><Relationship Id="rId3" Type="http://schemas.openxmlformats.org/officeDocument/2006/relationships/image" Target="../media/image36.jpeg" /><Relationship Id="rId4" Type="http://schemas.openxmlformats.org/officeDocument/2006/relationships/image" Target="../media/image37.jpeg" /><Relationship Id="rId5" Type="http://schemas.openxmlformats.org/officeDocument/2006/relationships/image" Target="../media/image38.jpeg" /><Relationship Id="rId6" Type="http://schemas.openxmlformats.org/officeDocument/2006/relationships/image" Target="../media/image39.jpeg" /><Relationship Id="rId7" Type="http://schemas.openxmlformats.org/officeDocument/2006/relationships/image" Target="../media/image40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407368" y="1700808"/>
            <a:ext cx="10801200" cy="102143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4800"/>
              <a:t>МБДОУ «Детский сад №21 «Теремок»</a:t>
            </a:r>
            <a:endParaRPr lang="ru-RU" sz="48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300672" y="2924944"/>
            <a:ext cx="7014592" cy="864096"/>
          </a:xfrm>
        </p:spPr>
        <p:txBody>
          <a:bodyPr rtlCol="0"/>
          <a:lstStyle/>
          <a:p>
            <a:pPr algn="ctr">
              <a:defRPr/>
            </a:pPr>
            <a:r>
              <a:rPr lang="ru-RU"/>
              <a:t>Мероприятия с детьми города Ханты-Мансийска в рамках проекта «Сад добрых дел»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87888" y="67124"/>
            <a:ext cx="1853260" cy="851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9336" y="39730"/>
            <a:ext cx="3237468" cy="951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128447" y="51985"/>
            <a:ext cx="2063553" cy="1160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349238" y="764704"/>
            <a:ext cx="2855640" cy="1539874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800" i="1"/>
              <a:t>В преддверии Дня защиты детей с маленькими жителями и гостями города педагоги организовали мастер-классы </a:t>
            </a:r>
            <a:r>
              <a:rPr lang="ru-RU" sz="1800" i="1" u="sng">
                <a:hlinkClick r:id="rId2" tooltip="https://disk.yandex.ru/i/nKKr9U8dy0MlJA"/>
              </a:rPr>
              <a:t>интерактивная гусеничка</a:t>
            </a:r>
            <a:r>
              <a:rPr lang="ru-RU" sz="1800" i="1"/>
              <a:t>, </a:t>
            </a:r>
            <a:r>
              <a:rPr lang="ru-RU" sz="1800" i="1" u="sng">
                <a:hlinkClick r:id="rId3" tooltip="https://disk.yandex.ru/i/8ekzvOaIIXUy-w"/>
              </a:rPr>
              <a:t>разноцветный зонтик</a:t>
            </a:r>
            <a:r>
              <a:rPr lang="ru-RU" sz="1800" i="1"/>
              <a:t>.</a:t>
            </a:r>
            <a:endParaRPr lang="ru-RU" sz="1800" i="1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667" b="667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4051" b="4051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l="1" t="9739" r="-2013" b="47008"/>
          <a:stretch>
            <a:fillRect/>
          </a:stretch>
        </p:blipFill>
        <p:spPr bwMode="auto">
          <a:xfrm>
            <a:off x="1013022" y="4725508"/>
            <a:ext cx="2808000" cy="1587658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32479" b="32479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8"/>
          </p:nvPr>
        </p:nvPicPr>
        <p:blipFill>
          <a:blip r:embed="rId8"/>
          <a:srcRect t="23971" b="42237"/>
          <a:stretch>
            <a:fillRect/>
          </a:stretch>
        </p:blipFill>
        <p:spPr bwMode="auto">
          <a:xfrm>
            <a:off x="4424435" y="3636000"/>
            <a:ext cx="4748594" cy="26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algn="just">
              <a:defRPr/>
            </a:pPr>
            <a:r>
              <a:rPr lang="ru-RU" sz="1800"/>
              <a:t>Мастер-класс по изготовлению </a:t>
            </a:r>
            <a:r>
              <a:rPr lang="ru-RU" sz="1800" u="sng">
                <a:hlinkClick r:id="rId2" tooltip="https://disk.yandex.ru/i/pF4-10we91kaIw"/>
              </a:rPr>
              <a:t>памятного магнита с достопримечательностями города Ханты-Мансийска</a:t>
            </a:r>
            <a:endParaRPr lang="ru-RU" sz="180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6960096" y="638132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</a:t>
            </a:r>
            <a:r>
              <a:rPr lang="ru-RU" sz="140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400" u="sng">
                <a:solidFill>
                  <a:srgbClr val="FF0000"/>
                </a:solidFill>
                <a:latin typeface="Times New Roman"/>
                <a:hlinkClick r:id="rId3" tooltip="https://vk.com/club211760094?w=wall-211760094_62"/>
              </a:rPr>
              <a:t>https://vk.com/club211760094?w=wall-211760094_62</a:t>
            </a:r>
            <a:r>
              <a:rPr lang="ru-RU" sz="1400">
                <a:solidFill>
                  <a:srgbClr val="FF0000"/>
                </a:solidFill>
                <a:latin typeface="Times New Roman"/>
              </a:rPr>
              <a:t> </a:t>
            </a:r>
            <a:endParaRPr lang="ru-RU" sz="140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3460" r="13460"/>
          <a:stretch>
            <a:fillRect/>
          </a:stretch>
        </p:blipFill>
        <p:spPr bwMode="auto">
          <a:xfrm>
            <a:off x="1017561" y="1102592"/>
            <a:ext cx="4874224" cy="3750319"/>
          </a:xfrm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7281" b="-986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t="17210" b="35706"/>
          <a:stretch>
            <a:fillRect/>
          </a:stretch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408368" y="836712"/>
            <a:ext cx="2592288" cy="153987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 i="1"/>
              <a:t>Педагоги организовали мастер-классы для жителей города </a:t>
            </a:r>
            <a:r>
              <a:rPr lang="ru-RU" sz="1800" i="1" u="sng">
                <a:hlinkClick r:id="rId2" tooltip="https://disk.yandex.ru/i/HzdrkDqChEEH6g"/>
              </a:rPr>
              <a:t>«Роспись балалайки и матрешки из соленого теста»</a:t>
            </a:r>
            <a:r>
              <a:rPr lang="ru-RU" sz="1800" i="1"/>
              <a:t>, </a:t>
            </a:r>
            <a:r>
              <a:rPr lang="ru-RU" sz="1800" i="1" u="sng">
                <a:hlinkClick r:id="rId3" tooltip="https://disk.yandex.ru/i/gPo434uKDNdgTA"/>
              </a:rPr>
              <a:t>аппликация «Флаг РФ», </a:t>
            </a:r>
            <a:r>
              <a:rPr lang="ru-RU" sz="1800" i="1" u="sng">
                <a:hlinkClick r:id="rId4" tooltip="https://disk.yandex.ru/i/Y6qAwalh0lo2CA"/>
              </a:rPr>
              <a:t>оригами «Матрешка»</a:t>
            </a:r>
            <a:endParaRPr lang="ru-RU" sz="1800" i="1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0015" r="10015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10917" r="10917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7"/>
          </p:nvPr>
        </p:nvPicPr>
        <p:blipFill>
          <a:blip r:embed="rId7"/>
          <a:srcRect l="10917" r="10917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8"/>
          </p:nvPr>
        </p:nvPicPr>
        <p:blipFill>
          <a:blip r:embed="rId8"/>
          <a:srcRect l="10039" r="10039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l="10985" r="10985"/>
          <a:stretch>
            <a:fillRect/>
          </a:stretch>
        </p:blipFill>
        <p:spPr bwMode="auto"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 bwMode="auto">
          <a:xfrm>
            <a:off x="6960096" y="645433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 </a:t>
            </a:r>
            <a:r>
              <a:rPr lang="en-US" sz="1400" u="sng">
                <a:latin typeface="Times New Roman"/>
                <a:hlinkClick r:id="rId10" tooltip="https://vk.com/club211760094?w=wall-211760094_319"/>
              </a:rPr>
              <a:t>https://vk.com/club211760094?w=wall-211760094_319</a:t>
            </a:r>
            <a:r>
              <a:rPr lang="ru-RU" sz="1400">
                <a:latin typeface="Times New Roman"/>
              </a:rPr>
              <a:t> </a:t>
            </a:r>
            <a:endParaRPr lang="ru-RU" sz="140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071664" y="2276872"/>
            <a:ext cx="7315200" cy="1828800"/>
          </a:xfrm>
        </p:spPr>
        <p:txBody>
          <a:bodyPr/>
          <a:lstStyle/>
          <a:p>
            <a:pPr>
              <a:defRPr/>
            </a:pPr>
            <a:r>
              <a:rPr lang="ru-RU"/>
              <a:t>Благодарю за внимание!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auto">
          <a:xfrm>
            <a:off x="9336359" y="1078314"/>
            <a:ext cx="2855640" cy="1539874"/>
          </a:xfrm>
        </p:spPr>
        <p:txBody>
          <a:bodyPr rtlCol="0">
            <a:noAutofit/>
          </a:bodyPr>
          <a:lstStyle/>
          <a:p>
            <a:pPr algn="just">
              <a:defRPr/>
            </a:pPr>
            <a:r>
              <a:rPr lang="ru-RU" sz="1800" i="1">
                <a:solidFill>
                  <a:srgbClr val="C00000"/>
                </a:solidFill>
              </a:rPr>
              <a:t>Педагоги детского сада провели для ребят мастер-классы по изготовлению блокнотов </a:t>
            </a:r>
            <a:r>
              <a:rPr lang="ru-RU" sz="1800" i="1" u="sng">
                <a:solidFill>
                  <a:srgbClr val="C00000"/>
                </a:solidFill>
                <a:hlinkClick r:id="rId3" tooltip="https://disk.yandex.ru/i/-hTyhOXI2toQqw"/>
              </a:rPr>
              <a:t>«Веселые рожицы»</a:t>
            </a:r>
            <a:r>
              <a:rPr lang="ru-RU" sz="1800" i="1">
                <a:solidFill>
                  <a:srgbClr val="C00000"/>
                </a:solidFill>
              </a:rPr>
              <a:t>, </a:t>
            </a:r>
            <a:r>
              <a:rPr lang="ru-RU" sz="1800" i="1" u="sng">
                <a:solidFill>
                  <a:srgbClr val="C00000"/>
                </a:solidFill>
                <a:hlinkClick r:id="rId4" tooltip="https://disk.yandex.ru/i/EtWWPjBHk0WErA"/>
              </a:rPr>
              <a:t>открыток в </a:t>
            </a:r>
            <a:br>
              <a:rPr lang="ru-RU" sz="1800" i="1">
                <a:solidFill>
                  <a:srgbClr val="C00000"/>
                </a:solidFill>
                <a:hlinkClick r:id="rId4" tooltip="https://disk.yandex.ru/i/EtWWPjBHk0WErA"/>
              </a:rPr>
            </a:br>
            <a:r>
              <a:rPr lang="ru-RU" sz="1800" i="1" u="sng">
                <a:solidFill>
                  <a:srgbClr val="C00000"/>
                </a:solidFill>
                <a:hlinkClick r:id="rId4" tooltip="https://disk.yandex.ru/i/EtWWPjBHk0WErA"/>
              </a:rPr>
              <a:t>технике оригами </a:t>
            </a:r>
            <a:br>
              <a:rPr lang="ru-RU" sz="1800" i="1">
                <a:solidFill>
                  <a:srgbClr val="C00000"/>
                </a:solidFill>
                <a:hlinkClick r:id="rId4" tooltip="https://disk.yandex.ru/i/EtWWPjBHk0WErA"/>
              </a:rPr>
            </a:br>
            <a:r>
              <a:rPr lang="ru-RU" sz="1800" i="1">
                <a:solidFill>
                  <a:srgbClr val="C00000"/>
                </a:solidFill>
              </a:rPr>
              <a:t>и </a:t>
            </a:r>
            <a:r>
              <a:rPr lang="ru-RU" sz="1800" i="1" u="sng">
                <a:solidFill>
                  <a:srgbClr val="C00000"/>
                </a:solidFill>
                <a:hlinkClick r:id="rId5" tooltip="https://disk.yandex.ru/i/3gdl_VjQNjOFZA"/>
              </a:rPr>
              <a:t>браслетов из бисера</a:t>
            </a:r>
            <a:r>
              <a:rPr lang="ru-RU" sz="1800" i="1">
                <a:solidFill>
                  <a:srgbClr val="C00000"/>
                </a:solidFill>
              </a:rPr>
              <a:t>.</a:t>
            </a:r>
            <a:br>
              <a:rPr lang="ru-RU" sz="1800" i="1">
                <a:solidFill>
                  <a:srgbClr val="C00000"/>
                </a:solidFill>
                <a:hlinkClick r:id="rId5" tooltip="https://disk.yandex.ru/i/3gdl_VjQNjOFZA"/>
              </a:rPr>
            </a:br>
            <a:endParaRPr lang="ru-RU" sz="1800" i="1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12421" b="12420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12398" b="12397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>
          <a:blip r:embed="rId8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6"/>
          </p:nvPr>
        </p:nvPicPr>
        <p:blipFill>
          <a:blip r:embed="rId9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7"/>
          </p:nvPr>
        </p:nvPicPr>
        <p:blipFill>
          <a:blip r:embed="rId10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9228348" y="5071976"/>
            <a:ext cx="3071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i="1">
                <a:solidFill>
                  <a:srgbClr val="C00000"/>
                </a:solidFill>
                <a:latin typeface="Times New Roman"/>
              </a:rPr>
              <a:t>Кроме этого, для детей организовали веселое спортивное состязание «Быстрее, выше, сильнее!».</a:t>
            </a:r>
            <a:endParaRPr lang="ru-RU" i="1"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176120" y="6494805"/>
            <a:ext cx="545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 </a:t>
            </a:r>
            <a:r>
              <a:rPr lang="en-US" sz="1400" u="sng">
                <a:latin typeface="Times New Roman"/>
                <a:hlinkClick r:id="rId11" tooltip="https://vk.com/club211760094?w=wall-211760094_107"/>
              </a:rPr>
              <a:t>https://vk.com/club211760094?w=wall-211760094_107</a:t>
            </a:r>
            <a:r>
              <a:rPr lang="ru-RU" sz="1400">
                <a:latin typeface="Times New Roman"/>
              </a:rPr>
              <a:t>  </a:t>
            </a:r>
            <a:endParaRPr lang="ru-RU" sz="140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auto">
          <a:xfrm>
            <a:off x="9228348" y="404664"/>
            <a:ext cx="2963652" cy="2213524"/>
          </a:xfrm>
        </p:spPr>
        <p:txBody>
          <a:bodyPr rtlCol="0">
            <a:noAutofit/>
          </a:bodyPr>
          <a:lstStyle/>
          <a:p>
            <a:pPr algn="just">
              <a:defRPr/>
            </a:pPr>
            <a:r>
              <a:rPr lang="ru-RU" sz="1800" i="1">
                <a:solidFill>
                  <a:srgbClr val="C00000"/>
                </a:solidFill>
              </a:rPr>
              <a:t>Юным жителям и гостям города предложены мастер-классы по изготовлению </a:t>
            </a:r>
            <a:r>
              <a:rPr lang="ru-RU" sz="1800" i="1" u="sng">
                <a:solidFill>
                  <a:srgbClr val="C00000"/>
                </a:solidFill>
                <a:hlinkClick r:id="rId3" tooltip="https://disk.yandex.ru/i/9TzuTOiNtLH-bg"/>
              </a:rPr>
              <a:t>веселого ежика </a:t>
            </a:r>
            <a:r>
              <a:rPr lang="ru-RU" sz="1800" i="1">
                <a:solidFill>
                  <a:srgbClr val="C00000"/>
                </a:solidFill>
              </a:rPr>
              <a:t>из бумаги и </a:t>
            </a:r>
            <a:r>
              <a:rPr lang="ru-RU" sz="1800" i="1" u="sng">
                <a:solidFill>
                  <a:srgbClr val="C00000"/>
                </a:solidFill>
                <a:hlinkClick r:id="rId4" tooltip="https://disk.yandex.ru/i/DF11cHKFNZMjUQ"/>
              </a:rPr>
              <a:t>созданию рисунков в технике платситинографии.</a:t>
            </a:r>
            <a:br>
              <a:rPr lang="ru-RU" sz="1800" i="1">
                <a:solidFill>
                  <a:srgbClr val="C00000"/>
                </a:solidFill>
                <a:hlinkClick r:id="rId4" tooltip="https://disk.yandex.ru/i/DF11cHKFNZMjUQ"/>
              </a:rPr>
            </a:br>
            <a:r>
              <a:rPr lang="ru-RU" sz="1800" i="1">
                <a:solidFill>
                  <a:srgbClr val="C00000"/>
                </a:solidFill>
              </a:rPr>
              <a:t>.</a:t>
            </a:r>
            <a:br>
              <a:rPr lang="ru-RU" sz="1800" i="1">
                <a:solidFill>
                  <a:srgbClr val="C00000"/>
                </a:solidFill>
                <a:hlinkClick r:id="rId4" tooltip="https://disk.yandex.ru/i/DF11cHKFNZMjUQ"/>
              </a:rPr>
            </a:br>
            <a:endParaRPr lang="ru-RU" sz="1800" i="1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9228348" y="5071976"/>
            <a:ext cx="3071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i="1">
                <a:solidFill>
                  <a:srgbClr val="C00000"/>
                </a:solidFill>
                <a:latin typeface="Times New Roman"/>
              </a:rPr>
              <a:t>На городской площадке «Иртыш-2» для детей организовали спортивные эстафеты</a:t>
            </a:r>
            <a:endParaRPr lang="ru-RU" i="1"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176120" y="6494805"/>
            <a:ext cx="545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 </a:t>
            </a:r>
            <a:r>
              <a:rPr lang="en-US" sz="1400" u="sng">
                <a:latin typeface="Times New Roman"/>
                <a:hlinkClick r:id="rId5" tooltip="https://vk.com/club211760094?w=wall-211760094_370"/>
              </a:rPr>
              <a:t>https://vk.com/club211760094?w=wall-211760094_370</a:t>
            </a:r>
            <a:r>
              <a:rPr lang="ru-RU" sz="1400">
                <a:latin typeface="Times New Roman"/>
              </a:rPr>
              <a:t>  </a:t>
            </a:r>
            <a:endParaRPr lang="ru-RU" sz="1400">
              <a:latin typeface="Times New Roman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8862" b="28861"/>
          <a:stretch>
            <a:fillRect/>
          </a:stretch>
        </p:blipFill>
        <p:spPr bwMode="auto">
          <a:xfrm>
            <a:off x="4424435" y="404664"/>
            <a:ext cx="4748594" cy="2677481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l="10931" r="10930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18"/>
          </p:nvPr>
        </p:nvPicPr>
        <p:blipFill>
          <a:blip r:embed="rId9"/>
          <a:srcRect l="10053" r="100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16"/>
          </p:nvPr>
        </p:nvPicPr>
        <p:blipFill>
          <a:blip r:embed="rId10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auto">
          <a:xfrm>
            <a:off x="9318358" y="225299"/>
            <a:ext cx="2963652" cy="2213524"/>
          </a:xfrm>
        </p:spPr>
        <p:txBody>
          <a:bodyPr rtlCol="0">
            <a:noAutofit/>
          </a:bodyPr>
          <a:lstStyle/>
          <a:p>
            <a:pPr algn="just">
              <a:defRPr/>
            </a:pPr>
            <a:r>
              <a:rPr lang="ru-RU" sz="1800" i="1">
                <a:solidFill>
                  <a:srgbClr val="C00000"/>
                </a:solidFill>
              </a:rPr>
              <a:t>Дети играли и танцевали с Карлосоном, пускали мыльные пузыри, участвовали в эстафетах, мастерили </a:t>
            </a:r>
            <a:r>
              <a:rPr lang="ru-RU" sz="1800" i="1" u="sng">
                <a:solidFill>
                  <a:srgbClr val="C00000"/>
                </a:solidFill>
                <a:hlinkClick r:id="rId3" tooltip="https://disk.yandex.ru/i/pjbVzt_jPf6Mng"/>
              </a:rPr>
              <a:t>магнитики из воздушного пластилина</a:t>
            </a:r>
            <a:r>
              <a:rPr lang="ru-RU" sz="1800" i="1">
                <a:solidFill>
                  <a:srgbClr val="C00000"/>
                </a:solidFill>
              </a:rPr>
              <a:t>, играли в игры на развитие мелкой моторики.</a:t>
            </a:r>
            <a:br>
              <a:rPr lang="ru-RU" sz="1800" i="1">
                <a:solidFill>
                  <a:srgbClr val="C00000"/>
                </a:solidFill>
                <a:hlinkClick r:id="rId3" tooltip="https://disk.yandex.ru/i/pjbVzt_jPf6Mng"/>
              </a:rPr>
            </a:br>
            <a:endParaRPr lang="ru-RU" sz="1800" i="1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176120" y="6494805"/>
            <a:ext cx="545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 </a:t>
            </a:r>
            <a:r>
              <a:rPr lang="en-US" sz="1400" u="sng">
                <a:latin typeface="Times New Roman"/>
                <a:hlinkClick r:id="rId4" tooltip="https://vk.com/club211760094?w=wall-211760094_935"/>
              </a:rPr>
              <a:t>https://vk.com/club211760094?w=wall-211760094_935</a:t>
            </a:r>
            <a:r>
              <a:rPr lang="ru-RU" sz="1400">
                <a:latin typeface="Times New Roman"/>
              </a:rPr>
              <a:t>  </a:t>
            </a:r>
            <a:endParaRPr lang="ru-RU" sz="1400">
              <a:latin typeface="Times New Roman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7"/>
          </p:nvPr>
        </p:nvPicPr>
        <p:blipFill>
          <a:blip r:embed="rId7"/>
          <a:srcRect t="28374" b="28373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8"/>
          <a:srcRect t="28849" b="28849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9"/>
          <a:srcRect t="28862" b="28861"/>
          <a:stretch>
            <a:fillRect/>
          </a:stretch>
        </p:blipFill>
        <p:spPr bwMode="auto"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9318358" y="5195705"/>
            <a:ext cx="278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i="1">
                <a:solidFill>
                  <a:srgbClr val="C00000"/>
                </a:solidFill>
                <a:latin typeface="Times New Roman"/>
              </a:rPr>
              <a:t>Традиционно для родителей работала консультационная площадка</a:t>
            </a:r>
            <a:endParaRPr lang="ru-RU" i="1">
              <a:solidFill>
                <a:srgbClr val="C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336359" y="5085184"/>
            <a:ext cx="2736304" cy="1539874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800" i="1"/>
              <a:t>Педагоги провели творческие мастер-классы, на которых дети лепили животных, мастерили </a:t>
            </a:r>
            <a:r>
              <a:rPr lang="ru-RU" sz="1800" i="1" u="sng">
                <a:hlinkClick r:id="rId2" tooltip="https://disk.yandex.ru/i/pcMxo0z_EFoDPg"/>
              </a:rPr>
              <a:t>магнитики из воздушного пластилина</a:t>
            </a:r>
            <a:r>
              <a:rPr lang="ru-RU" sz="1800" i="1"/>
              <a:t>. Не обошлось и без  спортивных игр.</a:t>
            </a: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br>
              <a:rPr lang="ru-RU" sz="1800" i="1">
                <a:hlinkClick r:id="rId2" tooltip="https://disk.yandex.ru/i/pcMxo0z_EFoDPg"/>
              </a:rPr>
            </a:br>
            <a:r>
              <a:rPr lang="ru-RU" sz="1800" i="1"/>
              <a:t> Для родителей на площадке организовали консультации по вопросам семейного воспитания и обучения детей. </a:t>
            </a:r>
            <a:endParaRPr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8862" b="28861"/>
          <a:stretch>
            <a:fillRect/>
          </a:stretch>
        </p:blipFill>
        <p:spPr bwMode="auto">
          <a:xfrm>
            <a:off x="4424435" y="397144"/>
            <a:ext cx="4748594" cy="2677481"/>
          </a:xfrm>
          <a:prstGeom prst="rect">
            <a:avLst/>
          </a:prstGeo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12398" b="12397"/>
          <a:stretch>
            <a:fillRect/>
          </a:stretch>
        </p:blipFill>
        <p:spPr bwMode="auto"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7104112" y="6550222"/>
            <a:ext cx="545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 </a:t>
            </a:r>
            <a:r>
              <a:rPr lang="en-US" sz="1400" u="sng">
                <a:latin typeface="Times New Roman"/>
                <a:hlinkClick r:id="rId8" tooltip="https://vk.com/club211760094?w=wall-211760094_1002"/>
              </a:rPr>
              <a:t>https://vk.com/club211760094?w=wall-211760094_1002</a:t>
            </a:r>
            <a:r>
              <a:rPr lang="ru-RU" sz="1400">
                <a:latin typeface="Times New Roman"/>
              </a:rPr>
              <a:t>  </a:t>
            </a:r>
            <a:endParaRPr lang="ru-RU" sz="140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992435" y="5181600"/>
            <a:ext cx="3602306" cy="839688"/>
          </a:xfrm>
        </p:spPr>
        <p:txBody>
          <a:bodyPr rtlCol="0">
            <a:noAutofit/>
          </a:bodyPr>
          <a:lstStyle/>
          <a:p>
            <a:pPr algn="just">
              <a:defRPr/>
            </a:pPr>
            <a:r>
              <a:rPr lang="ru-RU" sz="1600">
                <a:latin typeface="Times New Roman"/>
              </a:rPr>
              <a:t>В День путешественника маленьким жителям и гостям города была предложена увлекательная игра «Рыбалка»</a:t>
            </a:r>
            <a:endParaRPr lang="ru-RU" sz="1600">
              <a:latin typeface="Times New Roman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 bwMode="auto"/>
        <p:txBody>
          <a:bodyPr rtlCol="0">
            <a:noAutofit/>
          </a:bodyPr>
          <a:lstStyle/>
          <a:p>
            <a:pPr algn="just">
              <a:defRPr/>
            </a:pPr>
            <a:r>
              <a:rPr lang="ru-RU" sz="1600">
                <a:latin typeface="Times New Roman"/>
              </a:rPr>
              <a:t>Для ребят была организована фотозона, где они могли не только сделать фото на память, но и укрыться от палящего солнца</a:t>
            </a:r>
            <a:endParaRPr lang="ru-RU" sz="1600">
              <a:latin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7104112" y="638132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 </a:t>
            </a:r>
            <a:r>
              <a:rPr lang="en-US" sz="1400" u="sng">
                <a:latin typeface="Times New Roman"/>
                <a:hlinkClick r:id="rId3" tooltip="https://vk.com/club211760094?w=wall-211760094_2112"/>
              </a:rPr>
              <a:t>https://vk.com/club211760094?w=wall-211760094_2112</a:t>
            </a:r>
            <a:r>
              <a:rPr lang="ru-RU" sz="1400">
                <a:latin typeface="Times New Roman"/>
              </a:rPr>
              <a:t> </a:t>
            </a:r>
            <a:endParaRPr lang="ru-RU" sz="1400">
              <a:latin typeface="Times New Roman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338" b="11337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1338" b="11337"/>
          <a:stretch>
            <a:fillRect/>
          </a:stretch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 bwMode="auto">
          <a:xfrm>
            <a:off x="992435" y="5181600"/>
            <a:ext cx="3602306" cy="839688"/>
          </a:xfrm>
        </p:spPr>
        <p:txBody>
          <a:bodyPr rtlCol="0">
            <a:noAutofit/>
          </a:bodyPr>
          <a:lstStyle/>
          <a:p>
            <a:pPr algn="just">
              <a:defRPr/>
            </a:pPr>
            <a:r>
              <a:rPr lang="ru-RU" sz="1600">
                <a:latin typeface="Times New Roman"/>
              </a:rPr>
              <a:t>Ребята постарше из </a:t>
            </a:r>
            <a:r>
              <a:rPr lang="ru-RU" sz="1600" u="sng">
                <a:latin typeface="Times New Roman"/>
                <a:hlinkClick r:id="rId3" tooltip="https://disk.yandex.ru/i/W62E558xOBR3gg"/>
              </a:rPr>
              <a:t>конструктора фанкластика</a:t>
            </a:r>
            <a:r>
              <a:rPr lang="ru-RU" sz="1600">
                <a:latin typeface="Times New Roman"/>
              </a:rPr>
              <a:t>, собрали целую полянку цветков и прекрасных бабочек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 bwMode="auto"/>
        <p:txBody>
          <a:bodyPr rtlCol="0">
            <a:noAutofit/>
          </a:bodyPr>
          <a:lstStyle/>
          <a:p>
            <a:pPr algn="just">
              <a:defRPr/>
            </a:pPr>
            <a:r>
              <a:rPr lang="ru-RU" sz="1600">
                <a:latin typeface="Times New Roman"/>
              </a:rPr>
              <a:t>Не смотря на палящее солнышко, дети грелись у импровизированного костра</a:t>
            </a:r>
            <a:endParaRPr lang="ru-RU" sz="1600">
              <a:latin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960096" y="638132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</a:t>
            </a:r>
            <a:r>
              <a:rPr lang="en-US" sz="1400" u="sng">
                <a:latin typeface="Times New Roman"/>
                <a:hlinkClick r:id="rId4" tooltip="https://vk.com/club211760094?w=wall-211760094_2112"/>
              </a:rPr>
              <a:t> https://vk.com/club211760094?w=wall-211760094_2112</a:t>
            </a:r>
            <a:r>
              <a:rPr lang="ru-RU" sz="1400">
                <a:latin typeface="Times New Roman"/>
              </a:rPr>
              <a:t> </a:t>
            </a:r>
            <a:endParaRPr lang="ru-RU" sz="1400">
              <a:latin typeface="Times New Roman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1338" b="11337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1338" b="11337"/>
          <a:stretch>
            <a:fillRect/>
          </a:stretch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algn="just">
              <a:defRPr/>
            </a:pPr>
            <a:r>
              <a:rPr lang="ru-RU" sz="1800"/>
              <a:t>Праздник мыльных пузырей утроили педагоги детского сада для юных жителей и гостей города</a:t>
            </a:r>
            <a:endParaRPr lang="ru-RU" sz="180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253" r="14253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7955" r="7954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2719" b="22718"/>
          <a:stretch>
            <a:fillRect/>
          </a:stretch>
        </p:blipFill>
        <p:spPr bwMode="auto"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 bwMode="auto">
          <a:xfrm>
            <a:off x="6960096" y="638132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>
                <a:latin typeface="Times New Roman"/>
              </a:rPr>
              <a:t>Источник: </a:t>
            </a:r>
            <a:r>
              <a:rPr lang="en-US" sz="1400" u="sng">
                <a:latin typeface="Times New Roman"/>
                <a:hlinkClick r:id="rId5" tooltip="https://vk.com/club211760094?w=wall-211760094_2113"/>
              </a:rPr>
              <a:t>https://vk.com/club211760094?w=wall-211760094_2113</a:t>
            </a:r>
            <a:r>
              <a:rPr lang="ru-RU" sz="1400">
                <a:latin typeface="Times New Roman"/>
              </a:rPr>
              <a:t>  </a:t>
            </a:r>
            <a:endParaRPr lang="ru-RU" sz="140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408368" y="632757"/>
            <a:ext cx="2448272" cy="1539874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800" i="1" u="sng">
                <a:hlinkClick r:id="rId2" tooltip="https://disk.yandex.ru/i/0hFYFBCT4pPUlg"/>
              </a:rPr>
              <a:t>Матер-классы, посвященные Дню Государственного флага РФ </a:t>
            </a:r>
            <a:r>
              <a:rPr lang="ru-RU" sz="1800" i="1"/>
              <a:t>провели педагоги детского сада для юных Югорчан.</a:t>
            </a:r>
            <a:endParaRPr lang="ru-RU" sz="1800" i="1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8862" b="28861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1553" b="11552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28374" b="28373"/>
          <a:stretch>
            <a:fillRect/>
          </a:stretch>
        </p:blipFill>
        <p:spPr bwMode="auto">
          <a:prstGeom prst="rect">
            <a:avLst/>
          </a:prstGeo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28849" b="28849"/>
          <a:stretch>
            <a:fillRect/>
          </a:stretch>
        </p:blipFill>
        <p:spPr bwMode="auto"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9408368" y="5229200"/>
            <a:ext cx="2728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i="1">
                <a:solidFill>
                  <a:srgbClr val="C00000"/>
                </a:solidFill>
                <a:latin typeface="Times New Roman"/>
              </a:rPr>
              <a:t>Привлекаем к здоровому образу жизни не только детей, но и их родителей!</a:t>
            </a:r>
            <a:endParaRPr lang="ru-RU" i="1">
              <a:solidFill>
                <a:srgbClr val="40404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Template>Учебная презентация с детьми на школьном дворе, альбом (широкоэкранный формат)</Template>
  <Company/>
  <PresentationFormat>Широкоэкранный</PresentationFormat>
  <Paragraphs>29</Paragraphs>
  <Slides>13</Slides>
  <Notes>5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baseType="lpstr" size="16">
      <vt:lpstr>Arial</vt:lpstr>
      <vt:lpstr>Times New Roman</vt:lpstr>
      <vt:lpstr>Дети-друзья 16 х 9</vt:lpstr>
      <vt:lpstr>МБДОУ «Детский сад №21 «Теремок»</vt:lpstr>
      <vt:lpstr>Педагоги детского сада провели для ребят мастер-классы по изготовлению блокнотов «Веселые рожицы», открыток в технике оригами и браслетов из бисера.</vt:lpstr>
      <vt:lpstr>Юным жителям и гостям города предложены мастер-классы по изготовлению веселого ежика из бумаги и созданию рисунков в технике платситинографии..</vt:lpstr>
      <vt:lpstr>Дети играли и танцевали с Карлосоном, пускали мыльные пузыри, участвовали в эстафетах, мастерили магнитики из воздушного пластилина, играли в игры на развитие мелкой моторики.</vt:lpstr>
      <vt:lpstr>Педагоги провели творческие мастер-классы, на которых дети лепили животных, мастерили магнитики из воздушного пластилина. Не обошлось и без  спортивных игр. Для родителей на площадке организовали консультации по вопросам семейного воспитания и обучения детей. </vt:lpstr>
      <vt:lpstr>PowerPoint Presentation</vt:lpstr>
      <vt:lpstr>PowerPoint Presentation</vt:lpstr>
      <vt:lpstr>Праздник мыльных пузырей утроили педагоги детского сада для юных жителей и гостей города</vt:lpstr>
      <vt:lpstr>Матер-классы, посвященные Дню Государственного флага РФ провели педагоги детского сада для юных Югорчан.</vt:lpstr>
      <vt:lpstr>В преддверии Дня защиты детей с маленькими жителями и гостями города педагоги организовали мастер-классы интерактивная гусеничка, разноцветный зонтик.</vt:lpstr>
      <vt:lpstr>Мастер-класс по изготовлению памятного магнита с достопримечательностями города Ханты-Мансийска</vt:lpstr>
      <vt:lpstr>Педагоги организовали мастер-классы для жителей города «Роспись балалайки и матрешки из соленого теста», аппликация «Флаг РФ», оригами «Матрешка»</vt:lpstr>
      <vt:lpstr>Благодарю за внимание!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МБДОУ «Детский сад №21 «Теремок»</dc:title>
  <dc:creator>admin</dc:creator>
  <cp:lastModifiedBy>Богдан ----------</cp:lastModifiedBy>
  <cp:revision>23</cp:revision>
  <dcterms:created xsi:type="dcterms:W3CDTF">2026-06-08T08:29:02Z</dcterms:created>
  <dcterms:modified xsi:type="dcterms:W3CDTF">2026-06-09T10:46:18Z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