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73" r:id="rId4"/>
    <p:sldId id="271" r:id="rId5"/>
    <p:sldId id="276" r:id="rId6"/>
    <p:sldId id="275" r:id="rId7"/>
    <p:sldId id="274" r:id="rId8"/>
    <p:sldId id="277" r:id="rId9"/>
    <p:sldId id="278" r:id="rId10"/>
    <p:sldId id="279" r:id="rId11"/>
    <p:sldId id="269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A4A59-AEB5-4DEE-9F83-931C183052EB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E77EA-967D-45A5-A72B-8DCFAAC4F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5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77EA-967D-45A5-A72B-8DCFAAC4F2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9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EA2FB2-3D07-3877-86F9-9512B37EC5EB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E7E0283-0C69-1523-DDEB-E6FFB0D53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FA746D9-48B5-FE78-E0C7-028CA7B91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A1DADA8-1ADF-CA93-EF6F-454F4FDE7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77EA-967D-45A5-A72B-8DCFAAC4F2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3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442D73-D5EA-3E9F-5315-7B2EBE703C4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671F83F-D44D-82A7-E64C-9AD784E7B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F126E8C-35B9-5530-8AA9-93D774FCF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33D4AA0-366C-91EB-4C3F-C947BCD86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77EA-967D-45A5-A72B-8DCFAAC4F2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5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55B6AD-22B9-05E9-5352-8FB4F02E2CB8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76A4C72-CAEA-030B-799F-E39C40A363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5CCB6A3-25F8-7472-0D70-6753A4B38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7B529F9-E74D-C8E7-0547-A861A5D7A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77EA-967D-45A5-A72B-8DCFAAC4F2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3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C5233B-42DA-56E5-D8D4-A91B051F7A44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57FF99D-036A-2350-9151-D1EAF58F1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F9E4315-E878-2B0A-E9C3-09CC41844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734DE72-310D-B446-95DA-C3DBD3B8F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77EA-967D-45A5-A72B-8DCFAAC4F2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7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E79AD6-BAB2-F59C-E34D-8D064702E16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CB1F7A26-9B15-FD1E-DD61-CEC0CEFA7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6025B2D-5119-F3A5-F077-956BF406C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AC60834-27D2-C669-6C53-A6393C599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77EA-967D-45A5-A72B-8DCFAAC4F2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CF4AB7-335F-B18B-AD2E-6EBF615F2212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DA7DD43-C4BE-8530-D156-0682FD164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7531A1E-47A8-61FA-66B0-DD62CE438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9203AA-E40F-BE47-93FA-12C5D7902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77EA-967D-45A5-A72B-8DCFAAC4F2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3459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6F60D71-7FDD-FBFF-ABB2-BD976B51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E1A-82B2-432F-99C8-D91B5BACF3C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E8A023F-645A-D610-9567-1E9FE6ED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20208E-132F-7041-CC1F-6DB48084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F2F5-DE6D-4DAC-9624-2B8DE82B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8586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AA9737-B52A-5D64-BB66-FEFFE0D5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EFD82C-BAC3-D576-7643-B782C6E1A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D653AA-380A-464F-2DA5-537A0CA0A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C85E1A-82B2-432F-99C8-D91B5BACF3C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C46131-F3DC-0E16-B310-1137D0B65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2A2F9E-E086-2A14-B030-FC96884EE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7F2F5-DE6D-4DAC-9624-2B8DE82B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8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hyperlink" Target="https://vk.com/search/statuses?q=#%D0%93%D0%BE%D0%B4%D0%94%D0%BE%D1%88%D0%BA%D0%BE%D0%BB%D1%8C%D0%BD%D0%BE%D0%B3%D0%BE%D0%9E%D0%B1%D1%80%D0%B0%D0%B7%D0%BE%D0%B2%D0%B0%D0%BD%D0%B8%D1%8F" TargetMode="External" /><Relationship Id="rId4" Type="http://schemas.openxmlformats.org/officeDocument/2006/relationships/hyperlink" Target="https://vk.com/search/statuses?q=#%D0%93%D0%94%D0%9E%D0%AE%D0%B3%D1%80%D0%B0" TargetMode="External" /><Relationship Id="rId5" Type="http://schemas.openxmlformats.org/officeDocument/2006/relationships/hyperlink" Target="https://vk.com/search/statuses?q=#%D0%93%D0%BE%D1%80%D0%BE%D0%B4%D0%B0%D0%94%D0%BB%D1%8F%D0%94%D0%B5%D1%82%D0%B5%D0%B9" TargetMode="External" /><Relationship Id="rId6" Type="http://schemas.openxmlformats.org/officeDocument/2006/relationships/hyperlink" Target="https://vk.com/search/statuses?q=#%D0%A1%D1%82%D1%80%D0%B0%D0%BD%D0%B0%D0%A7%D1%83%D0%B4%D0%B5%D1%8186" TargetMode="External" /><Relationship Id="rId7" Type="http://schemas.openxmlformats.org/officeDocument/2006/relationships/image" Target="../media/image1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Relationship Id="rId4" Type="http://schemas.openxmlformats.org/officeDocument/2006/relationships/image" Target="../media/image8.jpeg" /><Relationship Id="rId5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jpeg" /><Relationship Id="rId4" Type="http://schemas.openxmlformats.org/officeDocument/2006/relationships/image" Target="../media/image8.jpeg" /><Relationship Id="rId5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Relationship Id="rId4" Type="http://schemas.openxmlformats.org/officeDocument/2006/relationships/image" Target="../media/image8.jpeg" /><Relationship Id="rId5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jpeg" /><Relationship Id="rId4" Type="http://schemas.openxmlformats.org/officeDocument/2006/relationships/image" Target="../media/image8.jpeg" /><Relationship Id="rId5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jpeg" /><Relationship Id="rId4" Type="http://schemas.openxmlformats.org/officeDocument/2006/relationships/image" Target="../media/image8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90F441-8E26-359B-542C-820A8D940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986C2E-7E05-AB41-3168-F4101E82EC39}"/>
              </a:ext>
            </a:extLst>
          </p:cNvPr>
          <p:cNvSpPr txBox="1"/>
          <p:nvPr/>
        </p:nvSpPr>
        <p:spPr>
          <a:xfrm>
            <a:off x="7260880" y="652671"/>
            <a:ext cx="4182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ИГРОВАЯ ПЛОЩАДКА </a:t>
            </a:r>
          </a:p>
          <a:p>
            <a:pPr algn="ctr"/>
            <a:r>
              <a:rPr lang="ru-RU" sz="20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«САД ДОБРЫХ ДЕЛ</a:t>
            </a:r>
            <a:r>
              <a:rPr lang="ru-RU" sz="200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ХАНТЫ-МАНСИЙСКА</a:t>
            </a:r>
            <a:endParaRPr lang="ru-RU" sz="200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9BAC318-0C76-81B4-2876-17FD9E489C5E}"/>
              </a:ext>
            </a:extLst>
          </p:cNvPr>
          <p:cNvSpPr/>
          <p:nvPr/>
        </p:nvSpPr>
        <p:spPr>
          <a:xfrm>
            <a:off x="821588" y="3295489"/>
            <a:ext cx="101421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5400" b="1" cap="none" spc="0">
                <a:solidFill>
                  <a:schemeClr val="accent4"/>
                </a:solidFill>
                <a:effectLst/>
              </a:rPr>
              <a:t>«Игровая программа</a:t>
            </a:r>
          </a:p>
          <a:p>
            <a:pPr algn="ctr"/>
            <a:r>
              <a:rPr lang="ru-RU" sz="5400" b="1">
                <a:solidFill>
                  <a:schemeClr val="accent4"/>
                </a:solidFill>
              </a:rPr>
              <a:t>«Живём в России</a:t>
            </a:r>
            <a:r>
              <a:rPr lang="ru-RU" sz="5400" b="1" cap="none" spc="0">
                <a:solidFill>
                  <a:schemeClr val="accent4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7638803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9D3FB7-19A7-0A9F-A261-471E38D67ED6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79EA9E7-AD52-698D-7A19-656C4F9E2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27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F28417-10E1-1E29-B5C1-58CDD086A3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37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E1AFBF-5697-332E-482F-B5BC778FF890}"/>
              </a:ext>
            </a:extLst>
          </p:cNvPr>
          <p:cNvSpPr txBox="1"/>
          <p:nvPr/>
        </p:nvSpPr>
        <p:spPr>
          <a:xfrm>
            <a:off x="5706702" y="2350924"/>
            <a:ext cx="632309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Муниципальное бюджетное дошкольное образовательное учреждение «Центр развития ребёнка - детский сад №15 «Страна чудес» г. Ханты-Мансийск</a:t>
            </a:r>
            <a:b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Фото: МБДОУ «ЦРР - детский сад №15 «Страна чудес»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/>
            </a:br>
            <a:endParaRPr lang="ru-RU"/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#ГодДошкольногоОбразования</a:t>
            </a:r>
            <a:b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#ГДОЮгра</a:t>
            </a:r>
            <a:b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#ГородаДляДетей</a:t>
            </a:r>
            <a:b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#СтранаЧудес86</a:t>
            </a:r>
            <a:endParaRPr lang="ru-RU" sz="1400" kern="10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97C475-FBE7-7332-A2A5-88C27C9CCB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15" y="0"/>
            <a:ext cx="5764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2588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xmlns="" id="{AD96FDFD-4E42-4A06-B8B5-768A1DB9C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3F9923-A5AE-5524-4AFD-B326F813B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r="4" b="4"/>
          <a:stretch>
            <a:fillRect/>
          </a:stretch>
        </p:blipFill>
        <p:spPr>
          <a:xfrm>
            <a:off x="7961611" y="3681459"/>
            <a:ext cx="3747932" cy="3176541"/>
          </a:xfrm>
          <a:custGeom>
            <a:rect l="l" t="t" r="r" b="b"/>
            <a:pathLst>
              <a:path w="3747931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3D45E92-E922-1A9A-27C1-09EC677FE3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B"/>
              </a:clrFrom>
              <a:clrTo>
                <a:srgbClr val="FF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1" y="692110"/>
            <a:ext cx="5794615" cy="57946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BB5976-D25B-F2C3-01E8-793C5D676E33}"/>
              </a:ext>
            </a:extLst>
          </p:cNvPr>
          <p:cNvSpPr txBox="1"/>
          <p:nvPr/>
        </p:nvSpPr>
        <p:spPr>
          <a:xfrm>
            <a:off x="6681457" y="520511"/>
            <a:ext cx="502808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12 июня для России - значимая дата. </a:t>
            </a:r>
          </a:p>
          <a:p>
            <a:pPr algn="just">
              <a:buNone/>
            </a:pPr>
            <a:endParaRPr lang="ru-RU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вся страна празднует День независимости России. Это один из самых молодых праздников государственного значения. </a:t>
            </a:r>
          </a:p>
          <a:p>
            <a:pPr algn="just">
              <a:buNone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buNone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программы отправятся в путешествие по станциям в мир истории и традиций своей великой Родины! 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этот будет полон познавательных открытий, радости и гордости за любимую страну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buNone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– это прекрасная возможность не только весело провести время, но и почувствовать свою сопричастность к культуре и истории великой державы.</a:t>
            </a:r>
          </a:p>
        </p:txBody>
      </p:sp>
    </p:spTree>
    <p:extLst>
      <p:ext uri="{BB962C8B-B14F-4D97-AF65-F5344CB8AC3E}">
        <p14:creationId xmlns:p14="http://schemas.microsoft.com/office/powerpoint/2010/main" val="371071751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0837ED-C291-9BDC-F8E9-EB9692C20E7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9650DAD-2FCC-6933-D90A-2542696B4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6B1540-105D-0C97-98B9-60422C9365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45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D4408A8-D86E-2B4A-C4B7-FF165E60CD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4" y="244777"/>
            <a:ext cx="1860859" cy="1860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A5096-2453-BF7E-B632-41E23D1DCE28}"/>
              </a:ext>
            </a:extLst>
          </p:cNvPr>
          <p:cNvSpPr txBox="1"/>
          <p:nvPr/>
        </p:nvSpPr>
        <p:spPr>
          <a:xfrm>
            <a:off x="2308634" y="244778"/>
            <a:ext cx="9406551" cy="151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Мастерская «Сердечко триколор»</a:t>
            </a:r>
          </a:p>
          <a:p>
            <a:pPr>
              <a:buNone/>
            </a:pP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подходят для детей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 лет и старше.</a:t>
            </a:r>
            <a:endParaRPr lang="ru-RU" sz="2000" i="1" kern="100">
              <a:solidFill>
                <a:srgbClr val="10101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Его главная идея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объемного украшения в виде сердца, выполненного в цветах российского флага.</a:t>
            </a:r>
            <a:endParaRPr lang="ru-RU" sz="2000" i="1" kern="10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044FA8-A5D9-5B68-32AA-4F18E5155C51}"/>
              </a:ext>
            </a:extLst>
          </p:cNvPr>
          <p:cNvSpPr txBox="1"/>
          <p:nvPr/>
        </p:nvSpPr>
        <p:spPr>
          <a:xfrm>
            <a:off x="434565" y="2180282"/>
            <a:ext cx="52122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Реквизит: </a:t>
            </a:r>
          </a:p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набор, куда входят:</a:t>
            </a:r>
          </a:p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Три бумажных сердечка разного размера (белое, синее и красное) - заготовленные     трафареты.</a:t>
            </a:r>
          </a:p>
          <a:p>
            <a:pPr marL="285750" indent="-285750">
              <a:buFontTx/>
              <a:buChar char="-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Клеевой пистолет или обычный клей-карандаш.</a:t>
            </a:r>
          </a:p>
          <a:p>
            <a:pPr marL="285750" indent="-285750">
              <a:buFontTx/>
              <a:buChar char="-"/>
            </a:pP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Деревянная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шпажка длиной около </a:t>
            </a: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15-20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см.</a:t>
            </a:r>
          </a:p>
          <a:p>
            <a:pPr marL="285750" indent="-285750">
              <a:buFontTx/>
              <a:buChar char="-"/>
            </a:pP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Двусторонняя лента триколора (красно-сине-белая).</a:t>
            </a:r>
          </a:p>
          <a:p>
            <a:pPr>
              <a:buNone/>
            </a:pPr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Ход занятия:</a:t>
            </a:r>
          </a:p>
          <a:p>
            <a:pPr>
              <a:buNone/>
            </a:pP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Сборка сердца. Дети склеивают сердечки слоями: сначала самое крупное белое, потом поменьше </a:t>
            </a: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синее, а сверху </a:t>
            </a: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маленькое красное. Получается аккуратный объемный цветок.</a:t>
            </a:r>
          </a:p>
          <a:p>
            <a:pPr>
              <a:buNone/>
            </a:pP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Фиксация. Готовое сердце наклеивают на деревянную основу </a:t>
            </a: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шпажку. Она служит ручкой и держателем.</a:t>
            </a:r>
          </a:p>
          <a:p>
            <a:pPr>
              <a:buNone/>
            </a:pP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 Украшение. Чтобы изделие выглядело законченно, снизу к сердцу прикрепляют ленту триколора. Ее можно завязать бантом или оставить свободно спадающей.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A311781-618D-DB66-4D63-46B53079B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74788">
            <a:off x="5747088" y="1885733"/>
            <a:ext cx="3582807" cy="2687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67CB16F-49E7-C231-5F88-EA7024F91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17455">
            <a:off x="7964214" y="3510459"/>
            <a:ext cx="3865571" cy="2899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155003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272065-8310-6577-B43B-689ACFA6B1B2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F9B39E9-0C21-1365-EE7B-22C347930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" y="9007"/>
            <a:ext cx="1209891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731623-98BC-AA34-03E4-1747951B40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56EB67C-FF75-FA47-C6BA-77795434A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6" y="244778"/>
            <a:ext cx="1647676" cy="164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48BDE7-B636-6C35-27F2-CA149A73727A}"/>
              </a:ext>
            </a:extLst>
          </p:cNvPr>
          <p:cNvSpPr txBox="1"/>
          <p:nvPr/>
        </p:nvSpPr>
        <p:spPr>
          <a:xfrm>
            <a:off x="1584356" y="969933"/>
            <a:ext cx="1037757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i="1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детей от 4 до 10 лет. Особенно интересен малышам 4–5 лет, так как задания просты и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творчество. Дети раскрашивают огромную карту России, создавая общую картину. Через игру и творчество ребята узнают о природных зонах, городах, достопримечательностях и национальных костюмах, тем самым формирую теплые чувства и уважение к России.</a:t>
            </a:r>
            <a:endParaRPr lang="ru-RU" sz="1600" kern="10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221B05-B38F-4BC1-12EA-1CE32A5A1515}"/>
              </a:ext>
            </a:extLst>
          </p:cNvPr>
          <p:cNvSpPr txBox="1"/>
          <p:nvPr/>
        </p:nvSpPr>
        <p:spPr>
          <a:xfrm>
            <a:off x="362195" y="2458238"/>
            <a:ext cx="66814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Реквизит: </a:t>
            </a:r>
          </a:p>
          <a:p>
            <a:pPr algn="just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 Детская раскраска-гигант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Россия»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для творчества и рисования, обучающий большой плакат для раскрашивания, география для малышей, учим животных.</a:t>
            </a:r>
          </a:p>
          <a:p>
            <a:pPr algn="just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 Цветные карандаши, маркеры.</a:t>
            </a:r>
          </a:p>
          <a:p>
            <a:pPr algn="just">
              <a:buNone/>
            </a:pPr>
            <a:endParaRPr lang="ru-RU" sz="1600" i="1" kern="100">
              <a:solidFill>
                <a:srgbClr val="10101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Ход занятия:</a:t>
            </a:r>
          </a:p>
          <a:p>
            <a:pPr algn="just">
              <a:buNone/>
            </a:pPr>
            <a:r>
              <a:rPr lang="ru-RU" sz="1600" i="1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Встреча</a:t>
            </a:r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Родители и дети собираются возле огромного холста с контуром </a:t>
            </a: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России. Ведущий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объясняет, что мы будем украшать разные уголки страны.</a:t>
            </a:r>
          </a:p>
          <a:p>
            <a:pPr algn="just">
              <a:buNone/>
            </a:pPr>
            <a:r>
              <a:rPr lang="ru-RU" sz="1600" i="1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Выбор </a:t>
            </a:r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места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Каждая семья выбирает регион, который ей ближе всего. Кто-то едет в Москву, кто-то отправляется на Урал или Кавказ.</a:t>
            </a:r>
          </a:p>
          <a:p>
            <a:pPr algn="just">
              <a:buNone/>
            </a:pPr>
            <a:r>
              <a:rPr lang="ru-RU" sz="1600" i="1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 Совместный </a:t>
            </a:r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труд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Мама или папа помогают малышу правильно держать карандаш рассказывают интересные истории о местах на карте.</a:t>
            </a:r>
          </a:p>
          <a:p>
            <a:pPr algn="just">
              <a:buNone/>
            </a:pP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Пример: «Давай нарисуем елочку, потому что в Сибири много тайги».</a:t>
            </a:r>
          </a:p>
          <a:p>
            <a:pPr algn="just">
              <a:buNone/>
            </a:pPr>
            <a:r>
              <a:rPr lang="ru-RU" sz="1600" i="1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4. Завершение</a:t>
            </a:r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финале мы создаем радугу из разноцветных лент, которая соединяет все регионы. Это символизирует дружбу и единство.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FA0C1B-4C40-61E9-F5B0-D4B4C166F30B}"/>
              </a:ext>
            </a:extLst>
          </p:cNvPr>
          <p:cNvSpPr txBox="1"/>
          <p:nvPr/>
        </p:nvSpPr>
        <p:spPr>
          <a:xfrm>
            <a:off x="3630280" y="335920"/>
            <a:ext cx="5327420" cy="460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Мастерская «Мы рисуем нашу страну»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7D5AE3E-5DB0-23C3-8B0E-B40B231ED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087" y="3072408"/>
            <a:ext cx="4261718" cy="3196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196734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F8E9BF-5202-0DE4-1AB5-83C640BECDE4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8B058DA-29DF-4A33-4359-2F083A023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295EF4-A507-5956-E88D-5A73623F0D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0976509-7919-7B7E-C330-C73DD4A782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5" y="244778"/>
            <a:ext cx="1647676" cy="164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747B88-2FC3-1992-3028-66B6E5B049DE}"/>
              </a:ext>
            </a:extLst>
          </p:cNvPr>
          <p:cNvSpPr txBox="1"/>
          <p:nvPr/>
        </p:nvSpPr>
        <p:spPr>
          <a:xfrm>
            <a:off x="1584356" y="969933"/>
            <a:ext cx="1037757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детей от 4 до 10 лет. </a:t>
            </a:r>
          </a:p>
          <a:p>
            <a:pPr algn="just">
              <a:buNone/>
            </a:pP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творчество. В ходе мастер-класса  дети знакомятся с разнообразием российской флоры и народными промыслами (Гжель, Хохлома, Городец). Особое внимание уделяется растительным мотивам в орнаментах и тому, как красота природы вдохновляет на создание произведений искусства.</a:t>
            </a:r>
            <a:endParaRPr lang="ru-RU" sz="1600" kern="10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754CCD-3BB8-7B1B-D45B-1FC95D177EA8}"/>
              </a:ext>
            </a:extLst>
          </p:cNvPr>
          <p:cNvSpPr txBox="1"/>
          <p:nvPr/>
        </p:nvSpPr>
        <p:spPr>
          <a:xfrm>
            <a:off x="5510540" y="2225699"/>
            <a:ext cx="6324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Реквизит: </a:t>
            </a:r>
          </a:p>
          <a:p>
            <a:pPr algn="just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  Контур сердечка.</a:t>
            </a:r>
          </a:p>
          <a:p>
            <a:pPr algn="just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  Летние цветы (ромашки, васильки, календула и т.д.)</a:t>
            </a:r>
          </a:p>
          <a:p>
            <a:pPr algn="just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  Летние травы (мята, мелисса, базилик и т.д.)</a:t>
            </a:r>
          </a:p>
          <a:p>
            <a:pPr algn="just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  Цветной или прозрачный скотч</a:t>
            </a:r>
          </a:p>
          <a:p>
            <a:pPr algn="just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   Ножницы</a:t>
            </a:r>
            <a:endParaRPr lang="ru-RU" sz="1600" i="1" kern="100">
              <a:solidFill>
                <a:srgbClr val="10101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Ход занятия:</a:t>
            </a:r>
          </a:p>
          <a:p>
            <a:pPr algn="just">
              <a:buNone/>
            </a:pPr>
            <a:r>
              <a:rPr lang="ru-RU" sz="1600" i="1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«Сухая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примерка». Дети получают основу (картон в форме сердечка) и набор природных материалов. Их задача </a:t>
            </a: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выложить композицию, не используя клей. Это самый важный этап для развития чувства композиции и ритма. Педагог помогает и советует.</a:t>
            </a:r>
          </a:p>
          <a:p>
            <a:pPr algn="just">
              <a:buNone/>
            </a:pP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«Волшебный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клей». После утверждения композиции начинается процесс приклеивания. На лицевую сторону заготовки-сердечка наклеивается скотч (клейкой стороной вверх). Дети выкладывают на него композицию из сухих растений.</a:t>
            </a:r>
          </a:p>
          <a:p>
            <a:pPr algn="just">
              <a:buNone/>
            </a:pP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 Завершение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работы. Чтобы зафиксировать элементы и придать работе законченный вид, на обратную сторону сердечка наклеивается ещё один слой скотча, создавая своеобразную «рамку».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7CCFEE-DC8D-727F-E5A2-7AE16F86B613}"/>
              </a:ext>
            </a:extLst>
          </p:cNvPr>
          <p:cNvSpPr txBox="1"/>
          <p:nvPr/>
        </p:nvSpPr>
        <p:spPr>
          <a:xfrm>
            <a:off x="3005429" y="335920"/>
            <a:ext cx="6577122" cy="460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Мастерская  «Узоры России» из травы и цветов»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C67C61B0-66A0-A726-5FB2-61D3D0A2C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75" y="2853380"/>
            <a:ext cx="4568190" cy="3426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222244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E116A8-C415-0ABF-94E1-084036B84CB1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8C449F9-1B94-4DF4-B5D2-D6B6E8445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" y="9007"/>
            <a:ext cx="1209891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499B67-FF4C-7A12-907E-CAEAFC8711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4D99900-C0F6-8A33-1042-3F8DDAD64E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6" y="244778"/>
            <a:ext cx="1647676" cy="164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548C3-7C54-1731-E02E-7A03E218B018}"/>
              </a:ext>
            </a:extLst>
          </p:cNvPr>
          <p:cNvSpPr txBox="1"/>
          <p:nvPr/>
        </p:nvSpPr>
        <p:spPr>
          <a:xfrm>
            <a:off x="1584356" y="969933"/>
            <a:ext cx="1037757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ru-RU" i="1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детей от 4 до 10 лет. Особенно интересен малышам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лет, так как задания просты и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  <a:buNone/>
            </a:pP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строительная игра на открытом воздухе (командный челлендж). Знакомство с элементами русской культуры (архитектура терема) через игру. </a:t>
            </a:r>
            <a:endParaRPr lang="ru-RU" sz="1600" kern="10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93ED43-744B-24A7-717A-0F22FEB0721F}"/>
              </a:ext>
            </a:extLst>
          </p:cNvPr>
          <p:cNvSpPr txBox="1"/>
          <p:nvPr/>
        </p:nvSpPr>
        <p:spPr>
          <a:xfrm>
            <a:off x="530446" y="2336275"/>
            <a:ext cx="5261894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Реквизит: </a:t>
            </a:r>
          </a:p>
          <a:p>
            <a:pPr algn="just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 Наборы с большим количеством деталей (кирпичики, пластины, кубики, конусы для крыш, арки для окон и дверей). Желательно наличие деталей ярких, «сказочных» цветов.</a:t>
            </a:r>
          </a:p>
          <a:p>
            <a:pPr algn="just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- Дополнительные материалы: Крупное изображение или иллюстрация сказочного терема, русские избы. </a:t>
            </a:r>
            <a:endParaRPr lang="ru-RU" sz="1600" kern="100">
              <a:solidFill>
                <a:srgbClr val="10101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1600" kern="100">
              <a:solidFill>
                <a:srgbClr val="10101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Ход занятия:</a:t>
            </a:r>
          </a:p>
          <a:p>
            <a:pPr algn="just">
              <a:buNone/>
            </a:pP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Собираем 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 предложенному алгоритму основание из крупных блоков, Первый этаж, затем устанавливаем шатровая крышу из длинных наклонных плиток. Для  </a:t>
            </a: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Украшения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ставим заборчики из тонких кирпичиков.</a:t>
            </a:r>
          </a:p>
          <a:p>
            <a:pPr algn="just">
              <a:buNone/>
            </a:pP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Яркий деревянный терем, который можно заселять персонажами и разыгрывать сценки из русских сказок.</a:t>
            </a:r>
          </a:p>
          <a:p>
            <a:pPr algn="just">
              <a:spcAft>
                <a:spcPts val="800"/>
              </a:spcAft>
              <a:buNone/>
            </a:pPr>
            <a:endParaRPr lang="ru-RU" sz="1400" i="1" kern="100">
              <a:solidFill>
                <a:srgbClr val="10101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  <a:buNone/>
            </a:pPr>
            <a:endParaRPr lang="ru-RU" sz="1400" i="1" kern="100">
              <a:solidFill>
                <a:srgbClr val="10101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1278FC-50F8-DA32-9FBF-287B27686692}"/>
              </a:ext>
            </a:extLst>
          </p:cNvPr>
          <p:cNvSpPr txBox="1"/>
          <p:nvPr/>
        </p:nvSpPr>
        <p:spPr>
          <a:xfrm>
            <a:off x="4320054" y="328982"/>
            <a:ext cx="3778535" cy="460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Мастерская «Лего – терем»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DAD672B-9B4B-1503-381B-5E68BB566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538" y="2651893"/>
            <a:ext cx="5350712" cy="3567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576021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B5F4D0-BCAD-1CE4-9A7C-4611278CA11C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6CE6EC-31AB-426D-A6A2-D8F0EAE84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1F96BC-2D2F-9885-D2E2-BADCEA5CD6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026B251-A67C-C116-B914-F8F559884D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5" y="244778"/>
            <a:ext cx="1647676" cy="164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C297D7-5129-D9B3-7C94-80FD1460A433}"/>
              </a:ext>
            </a:extLst>
          </p:cNvPr>
          <p:cNvSpPr txBox="1"/>
          <p:nvPr/>
        </p:nvSpPr>
        <p:spPr>
          <a:xfrm>
            <a:off x="1647731" y="754920"/>
            <a:ext cx="1037757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i="1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детей от 4 до 15 лет. </a:t>
            </a:r>
          </a:p>
          <a:p>
            <a:pPr algn="just">
              <a:buNone/>
            </a:pP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Создание коллективного арт-объекта, символизирующего единство, любовь к Родине и общие надежды на её будущее. Мастер-класс направлен на вовлечение участников разных возрастов (детей, родителей, педагогов) в совместную творческую деятельность. Результатом </a:t>
            </a:r>
            <a:r>
              <a:rPr lang="ru-RU" sz="1600" kern="10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единое </a:t>
            </a:r>
            <a:r>
              <a:rPr lang="ru-RU" sz="16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панно или инсталляция, которая может стать центральным элементом оформления к государственным праздникам. </a:t>
            </a:r>
          </a:p>
          <a:p>
            <a:pPr algn="just">
              <a:buNone/>
            </a:pPr>
            <a:r>
              <a:rPr lang="ru-RU" sz="16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ходе мастер-класса маленьким жителям города, а также их родителям предлагается поздравить всех с Днём России и оставить самые тёплые пожелания.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9861DF-D678-3F07-6B7F-2135A0B09EE6}"/>
              </a:ext>
            </a:extLst>
          </p:cNvPr>
          <p:cNvSpPr txBox="1"/>
          <p:nvPr/>
        </p:nvSpPr>
        <p:spPr>
          <a:xfrm>
            <a:off x="5181894" y="2595246"/>
            <a:ext cx="67794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Реквизит: </a:t>
            </a:r>
          </a:p>
          <a:p>
            <a:pPr marL="285750" indent="-285750" algn="just">
              <a:buFontTx/>
              <a:buChar char="-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Заготовки: Вырезанные из бумаги цветы разного размера (ромашки, васильки, маки, тюльпаны). Для удобства можно использовать шаблоны.</a:t>
            </a:r>
          </a:p>
          <a:p>
            <a:pPr marL="285750" indent="-285750" algn="just">
              <a:buFontTx/>
              <a:buChar char="-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карандаши, восковые мелки, фломастеры</a:t>
            </a:r>
          </a:p>
          <a:p>
            <a:pPr algn="just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Ход занятия:</a:t>
            </a:r>
          </a:p>
          <a:p>
            <a:pPr algn="just">
              <a:buNone/>
            </a:pP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Разминка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«Слово о Родине»: Ведущий задаёт вопросы: «Что для вас значит слово "Россия"?», «С какими чувствами оно у вас ассоциируется?», «Какое будущее вы бы хотели для нашей страны?». Участники делятся короткими мыслями.</a:t>
            </a:r>
          </a:p>
          <a:p>
            <a:pPr algn="just">
              <a:buNone/>
            </a:pP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Презентация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идеи: Ведущий показывает подготовленную основу (например, пустую карту России) и говорит: </a:t>
            </a: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«Сегодня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мы все вместе создадим её портрет. Но этот портрет будет особенным </a:t>
            </a: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он будет состоять из ваших мыслей, слов и рисунков. Каждый из вас напишет или нарисует на стикере своё самое сокровенное пожелание для России, а затем мы вместе соберём эту мозаику на нашей общей основе».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95F682-EDEC-00AF-9535-049721B7CB47}"/>
              </a:ext>
            </a:extLst>
          </p:cNvPr>
          <p:cNvSpPr txBox="1"/>
          <p:nvPr/>
        </p:nvSpPr>
        <p:spPr>
          <a:xfrm>
            <a:off x="3267014" y="335920"/>
            <a:ext cx="6053966" cy="460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Мастерская  «Мои пожелания тебе, Россия!»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3E76542-98B2-7A57-4897-574D5F67E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20" y="3185400"/>
            <a:ext cx="4532238" cy="3022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51537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28E554-F9C6-8A77-98FE-87C18FF547DA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D21E0EF-4552-4EF4-9077-DEEF22CA0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6" y="-9007"/>
            <a:ext cx="11900684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B5DDD04-FBF7-741A-073F-CC1313637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" y="9007"/>
            <a:ext cx="1209891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DAF856-EF14-EE3D-CE2A-F5269B9652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059D0CF-FD1E-1C24-83B5-184606D0D7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6" y="244778"/>
            <a:ext cx="1647676" cy="164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161293-38C2-AFFD-4292-F967D9FC4BE9}"/>
              </a:ext>
            </a:extLst>
          </p:cNvPr>
          <p:cNvSpPr txBox="1"/>
          <p:nvPr/>
        </p:nvSpPr>
        <p:spPr>
          <a:xfrm>
            <a:off x="1584356" y="969933"/>
            <a:ext cx="1037757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i="1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детей от 4 до 10 лет. </a:t>
            </a:r>
          </a:p>
          <a:p>
            <a:pPr algn="just">
              <a:buNone/>
            </a:pP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Формат: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игра на открытом воздухе (командный челлендж). </a:t>
            </a:r>
            <a:endParaRPr lang="ru-RU" sz="1600" kern="10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6DB971-D9D8-D58B-4EA5-823BAE1B5441}"/>
              </a:ext>
            </a:extLst>
          </p:cNvPr>
          <p:cNvSpPr txBox="1"/>
          <p:nvPr/>
        </p:nvSpPr>
        <p:spPr>
          <a:xfrm>
            <a:off x="530446" y="1892454"/>
            <a:ext cx="6015209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Реквизит: </a:t>
            </a:r>
          </a:p>
          <a:p>
            <a:pPr algn="just"/>
            <a:r>
              <a:rPr lang="ru-RU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разметки и обозначения: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Конусы или фишки разных цветов (для обозначения старта, финиша и поворотов).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обручи (по количеству команд или участников).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канат или толстая веревка (для перетягивания).</a:t>
            </a:r>
          </a:p>
          <a:p>
            <a:pPr algn="just"/>
            <a:r>
              <a:rPr lang="ru-RU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 и игр: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Мячи: большие фитболы, легкие резиновые мячи (для катания), мешочки с песком или «веселые старты» (для метания).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надувные или мягкие модули для построения препятствий.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Ленты или султанчики на палочке (для создания праздничного настроения и выполнения заданий).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Корзины или ведерки (для сбора мячей или мешочков).</a:t>
            </a:r>
          </a:p>
          <a:p>
            <a:pPr algn="just"/>
            <a:r>
              <a:rPr lang="ru-RU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Проигрыватель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колонка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веселых, ритмичных детских песен о дружбе и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спорте</a:t>
            </a:r>
            <a:endParaRPr lang="ru-RU" sz="1600" i="1" kern="100">
              <a:solidFill>
                <a:srgbClr val="10101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buNone/>
            </a:pPr>
            <a:endParaRPr lang="ru-RU" sz="1400" i="1" kern="100">
              <a:solidFill>
                <a:srgbClr val="10101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  <a:buNone/>
            </a:pPr>
            <a:endParaRPr lang="ru-RU" sz="1400" i="1" kern="100">
              <a:solidFill>
                <a:srgbClr val="10101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BB28EC-8966-EA06-CD28-505C3EF8309F}"/>
              </a:ext>
            </a:extLst>
          </p:cNvPr>
          <p:cNvSpPr txBox="1"/>
          <p:nvPr/>
        </p:nvSpPr>
        <p:spPr>
          <a:xfrm>
            <a:off x="3290449" y="328982"/>
            <a:ext cx="5837753" cy="460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Мастерская «Круг друзей: играем вместе!»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1B4EDF6-CAD8-4A5F-AD9D-957EE3F9F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01" y="2934545"/>
            <a:ext cx="4887576" cy="3457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71488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35192D-DF33-942E-89A9-DAFD9A4F8CE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C5CAC9F-4937-04D8-9CB6-991968CD3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6" y="-9007"/>
            <a:ext cx="11900684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90A8375-73EB-67A1-DA1C-5FD627001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" y="9007"/>
            <a:ext cx="1209891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A9BFBD-9AED-D901-8CEF-2449FA150F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" y="-135848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FE4F80A-DAB8-9E90-773B-748C9DDAF1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6" y="244778"/>
            <a:ext cx="1647676" cy="164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C084B-D5BE-784F-2D80-866D09EE5234}"/>
              </a:ext>
            </a:extLst>
          </p:cNvPr>
          <p:cNvSpPr txBox="1"/>
          <p:nvPr/>
        </p:nvSpPr>
        <p:spPr>
          <a:xfrm>
            <a:off x="8289321" y="888578"/>
            <a:ext cx="360771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Эстафета «Передай улыбку»: Дети передают друг другу большой яркий мяч или мягкую игрушку, называя соседа по имени и улыбаясь ему.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Эстафета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«Змейка»: Нужно пробежать между кеглями («змейкой»), не сбив их.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Эстафета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«Гусеница»: Вся команда становится в колонну, держа друг друга за пояс. В таком положении нужно пройти до конуса и обратно, не разрываясь.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Эстафета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«Собери урожай»: На одной стороне площадки рассыпаны маленькие мячики или мешочки. По сигналу дети по одному бегут, берут один предмет и несут его в корзину на другой стороне.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kern="100" smtClean="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1600" kern="100">
                <a:solidFill>
                  <a:srgbClr val="10101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«Перетяни канат»: Классическая игра, которая учит командному усилию. Проводится в конце основной части.</a:t>
            </a:r>
          </a:p>
          <a:p>
            <a:pPr algn="just">
              <a:spcAft>
                <a:spcPts val="800"/>
              </a:spcAft>
              <a:buNone/>
            </a:pPr>
            <a:endParaRPr lang="ru-RU" sz="1400" i="1" kern="100">
              <a:solidFill>
                <a:srgbClr val="10101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B3A4F4-5AB3-B145-8F7E-3D6AFEFDB9E3}"/>
              </a:ext>
            </a:extLst>
          </p:cNvPr>
          <p:cNvSpPr txBox="1"/>
          <p:nvPr/>
        </p:nvSpPr>
        <p:spPr>
          <a:xfrm>
            <a:off x="3290449" y="328982"/>
            <a:ext cx="5837753" cy="460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Мастерская «Круг друзей: играем вместе!»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BA98665-2B24-AEFD-A48C-A4DEF5946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252" y="1016173"/>
            <a:ext cx="4494964" cy="2997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1371892-16E4-FBDC-A687-F513F34EB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027" y="3653437"/>
            <a:ext cx="4192068" cy="2795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52AEC7-1D57-BCBE-A7DD-56D439979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316" y="4390931"/>
            <a:ext cx="3385317" cy="2222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789672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94</Paragraphs>
  <Slides>10</Slides>
  <Notes>7</Notes>
  <TotalTime>468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5">
      <vt:lpstr>Arial</vt:lpstr>
      <vt:lpstr>Aptos Display</vt:lpstr>
      <vt:lpstr>Aptos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E2208</dc:creator>
  <cp:lastModifiedBy>Ольга</cp:lastModifiedBy>
  <cp:revision>10</cp:revision>
  <dcterms:created xsi:type="dcterms:W3CDTF">2026-06-09T11:01:58Z</dcterms:created>
  <dcterms:modified xsi:type="dcterms:W3CDTF">2026-06-19T11:47:22Z</dcterms:modified>
</cp:coreProperties>
</file>